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7315200" cy="9601200"/>
  <p:embeddedFontLst>
    <p:embeddedFont>
      <p:font typeface="Bowlby One SC" panose="020B0604020202020204" charset="0"/>
      <p:regular r:id="rId34"/>
    </p:embeddedFont>
    <p:embeddedFont>
      <p:font typeface="Consolas" panose="020B0609020204030204" pitchFamily="49" charset="0"/>
      <p:regular r:id="rId35"/>
      <p:bold r:id="rId36"/>
      <p:italic r:id="rId37"/>
      <p:boldItalic r:id="rId38"/>
    </p:embeddedFont>
    <p:embeddedFont>
      <p:font typeface="Montserrat" panose="00000500000000000000" pitchFamily="2" charset="0"/>
      <p:regular r:id="rId39"/>
      <p:bold r:id="rId40"/>
      <p:italic r:id="rId41"/>
      <p:boldItalic r:id="rId42"/>
    </p:embeddedFont>
    <p:embeddedFont>
      <p:font typeface="Poppins" panose="00000500000000000000" pitchFamily="2" charset="0"/>
      <p:regular r:id="rId43"/>
      <p:bold r:id="rId44"/>
      <p:italic r:id="rId45"/>
      <p:boldItalic r:id="rId46"/>
    </p:embeddedFont>
    <p:embeddedFont>
      <p:font typeface="Poppins Medium" panose="00000600000000000000" pitchFamily="2" charset="0"/>
      <p:regular r:id="rId47"/>
      <p:bold r:id="rId48"/>
      <p:italic r:id="rId49"/>
      <p:boldItalic r:id="rId50"/>
    </p:embeddedFont>
    <p:embeddedFont>
      <p:font typeface="Teko" panose="020B060402020202020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iYWwMbsx/KTD6+vPLk4b2KuLQ0N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D8D96C-E8A1-47C8-BD77-FE8095AB8C9B}">
  <a:tblStyle styleId="{E9D8D96C-E8A1-47C8-BD77-FE8095AB8C9B}"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E7E7E7"/>
          </a:solidFill>
        </a:fill>
      </a:tcStyle>
    </a:wholeTbl>
    <a:band1H>
      <a:tcTxStyle/>
      <a:tcStyle>
        <a:tcBdr/>
        <a:fill>
          <a:solidFill>
            <a:srgbClr val="CACBCB"/>
          </a:solidFill>
        </a:fill>
      </a:tcStyle>
    </a:band1H>
    <a:band2H>
      <a:tcTxStyle/>
      <a:tcStyle>
        <a:tcBdr/>
      </a:tcStyle>
    </a:band2H>
    <a:band1V>
      <a:tcTxStyle/>
      <a:tcStyle>
        <a:tcBdr/>
        <a:fill>
          <a:solidFill>
            <a:srgbClr val="CACBCB"/>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fill>
          <a:solidFill>
            <a:srgbClr val="E7E7E7"/>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92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1: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9: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456" name="Google Shape;456;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7: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473" name="Google Shape;473;p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1: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505" name="Google Shape;505;p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8: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492" name="Google Shape;492;p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9: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522" name="Google Shape;522;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10: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535" name="Google Shape;535;p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0: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563" name="Google Shape;563;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31: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578" name="Google Shape;578;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2" name="Google Shape;592;p32: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13: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687" name="Google Shape;687;p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270" name="Google Shape;270;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14: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697" name="Google Shape;697;p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33: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710" name="Google Shape;710;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15: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727" name="Google Shape;727;p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16: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748" name="Google Shape;748;p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19: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761" name="Google Shape;761;p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18: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774" name="Google Shape;774;p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34: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787" name="Google Shape;787;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35: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801" name="Google Shape;801;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20: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813" name="Google Shape;813;p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36: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827" name="Google Shape;827;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6: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281" name="Google Shape;281;p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37: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842" name="Google Shape;842;p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38: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856" name="Google Shape;856;p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7: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292" name="Google Shape;292;p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303" name="Google Shape;303;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4: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318" name="Google Shape;318;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5: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391" name="Google Shape;391;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8: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407" name="Google Shape;407;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6:notes"/>
          <p:cNvSpPr txBox="1">
            <a:spLocks noGrp="1"/>
          </p:cNvSpPr>
          <p:nvPr>
            <p:ph type="body" idx="1"/>
          </p:nvPr>
        </p:nvSpPr>
        <p:spPr>
          <a:xfrm>
            <a:off x="731520" y="4560570"/>
            <a:ext cx="5852160" cy="4320540"/>
          </a:xfrm>
          <a:prstGeom prst="rect">
            <a:avLst/>
          </a:prstGeom>
          <a:noFill/>
          <a:ln>
            <a:noFill/>
          </a:ln>
        </p:spPr>
        <p:txBody>
          <a:bodyPr spcFirstLastPara="1" wrap="square" lIns="96625" tIns="96625" rIns="96625" bIns="96625" anchor="t" anchorCtr="0">
            <a:noAutofit/>
          </a:bodyPr>
          <a:lstStyle/>
          <a:p>
            <a:pPr marL="0" lvl="0" indent="0" algn="l" rtl="0">
              <a:lnSpc>
                <a:spcPct val="100000"/>
              </a:lnSpc>
              <a:spcBef>
                <a:spcPts val="0"/>
              </a:spcBef>
              <a:spcAft>
                <a:spcPts val="0"/>
              </a:spcAft>
              <a:buSzPts val="1100"/>
              <a:buNone/>
            </a:pPr>
            <a:endParaRPr/>
          </a:p>
        </p:txBody>
      </p:sp>
      <p:sp>
        <p:nvSpPr>
          <p:cNvPr id="419" name="Google Shape;419;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2"/>
          <p:cNvGrpSpPr/>
          <p:nvPr/>
        </p:nvGrpSpPr>
        <p:grpSpPr>
          <a:xfrm>
            <a:off x="0" y="-9279"/>
            <a:ext cx="9144000" cy="5143640"/>
            <a:chOff x="0" y="-9279"/>
            <a:chExt cx="9144000" cy="5143640"/>
          </a:xfrm>
        </p:grpSpPr>
        <p:cxnSp>
          <p:nvCxnSpPr>
            <p:cNvPr id="10" name="Google Shape;10;p22"/>
            <p:cNvCxnSpPr/>
            <p:nvPr/>
          </p:nvCxnSpPr>
          <p:spPr>
            <a:xfrm>
              <a:off x="0" y="1379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1" name="Google Shape;11;p22"/>
            <p:cNvCxnSpPr/>
            <p:nvPr/>
          </p:nvCxnSpPr>
          <p:spPr>
            <a:xfrm>
              <a:off x="0" y="4872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2" name="Google Shape;12;p22"/>
            <p:cNvCxnSpPr/>
            <p:nvPr/>
          </p:nvCxnSpPr>
          <p:spPr>
            <a:xfrm>
              <a:off x="0" y="8365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 name="Google Shape;13;p22"/>
            <p:cNvCxnSpPr/>
            <p:nvPr/>
          </p:nvCxnSpPr>
          <p:spPr>
            <a:xfrm>
              <a:off x="0" y="11858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4" name="Google Shape;14;p22"/>
            <p:cNvCxnSpPr/>
            <p:nvPr/>
          </p:nvCxnSpPr>
          <p:spPr>
            <a:xfrm>
              <a:off x="0" y="15352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5" name="Google Shape;15;p22"/>
            <p:cNvCxnSpPr/>
            <p:nvPr/>
          </p:nvCxnSpPr>
          <p:spPr>
            <a:xfrm>
              <a:off x="0" y="18845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6" name="Google Shape;16;p22"/>
            <p:cNvCxnSpPr/>
            <p:nvPr/>
          </p:nvCxnSpPr>
          <p:spPr>
            <a:xfrm>
              <a:off x="0" y="22338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7" name="Google Shape;17;p22"/>
            <p:cNvCxnSpPr/>
            <p:nvPr/>
          </p:nvCxnSpPr>
          <p:spPr>
            <a:xfrm>
              <a:off x="0" y="25831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8" name="Google Shape;18;p22"/>
            <p:cNvCxnSpPr/>
            <p:nvPr/>
          </p:nvCxnSpPr>
          <p:spPr>
            <a:xfrm>
              <a:off x="0" y="29325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9" name="Google Shape;19;p22"/>
            <p:cNvCxnSpPr/>
            <p:nvPr/>
          </p:nvCxnSpPr>
          <p:spPr>
            <a:xfrm>
              <a:off x="0" y="32818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20" name="Google Shape;20;p22"/>
            <p:cNvCxnSpPr/>
            <p:nvPr/>
          </p:nvCxnSpPr>
          <p:spPr>
            <a:xfrm>
              <a:off x="0" y="36311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21" name="Google Shape;21;p22"/>
            <p:cNvCxnSpPr/>
            <p:nvPr/>
          </p:nvCxnSpPr>
          <p:spPr>
            <a:xfrm>
              <a:off x="0" y="39804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22" name="Google Shape;22;p22"/>
            <p:cNvCxnSpPr/>
            <p:nvPr/>
          </p:nvCxnSpPr>
          <p:spPr>
            <a:xfrm>
              <a:off x="0" y="43298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23" name="Google Shape;23;p22"/>
            <p:cNvCxnSpPr/>
            <p:nvPr/>
          </p:nvCxnSpPr>
          <p:spPr>
            <a:xfrm>
              <a:off x="0" y="46791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24" name="Google Shape;24;p22"/>
            <p:cNvCxnSpPr/>
            <p:nvPr/>
          </p:nvCxnSpPr>
          <p:spPr>
            <a:xfrm>
              <a:off x="0" y="5028450"/>
              <a:ext cx="9144000" cy="0"/>
            </a:xfrm>
            <a:prstGeom prst="straightConnector1">
              <a:avLst/>
            </a:prstGeom>
            <a:noFill/>
            <a:ln w="9525" cap="flat" cmpd="sng">
              <a:solidFill>
                <a:schemeClr val="accent3"/>
              </a:solidFill>
              <a:prstDash val="solid"/>
              <a:round/>
              <a:headEnd type="none" w="sm" len="sm"/>
              <a:tailEnd type="none" w="sm" len="sm"/>
            </a:ln>
          </p:spPr>
        </p:cxnSp>
        <p:grpSp>
          <p:nvGrpSpPr>
            <p:cNvPr id="25" name="Google Shape;25;p22"/>
            <p:cNvGrpSpPr/>
            <p:nvPr/>
          </p:nvGrpSpPr>
          <p:grpSpPr>
            <a:xfrm>
              <a:off x="254375" y="-9279"/>
              <a:ext cx="8644100" cy="5143640"/>
              <a:chOff x="330563" y="-180875"/>
              <a:chExt cx="8644100" cy="5349600"/>
            </a:xfrm>
          </p:grpSpPr>
          <p:cxnSp>
            <p:nvCxnSpPr>
              <p:cNvPr id="26" name="Google Shape;26;p22"/>
              <p:cNvCxnSpPr/>
              <p:nvPr/>
            </p:nvCxnSpPr>
            <p:spPr>
              <a:xfrm>
                <a:off x="3305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27" name="Google Shape;27;p22"/>
              <p:cNvCxnSpPr/>
              <p:nvPr/>
            </p:nvCxnSpPr>
            <p:spPr>
              <a:xfrm>
                <a:off x="6786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28" name="Google Shape;28;p22"/>
              <p:cNvCxnSpPr/>
              <p:nvPr/>
            </p:nvCxnSpPr>
            <p:spPr>
              <a:xfrm>
                <a:off x="10267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29" name="Google Shape;29;p22"/>
              <p:cNvCxnSpPr/>
              <p:nvPr/>
            </p:nvCxnSpPr>
            <p:spPr>
              <a:xfrm>
                <a:off x="13749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0" name="Google Shape;30;p22"/>
              <p:cNvCxnSpPr/>
              <p:nvPr/>
            </p:nvCxnSpPr>
            <p:spPr>
              <a:xfrm>
                <a:off x="17230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1" name="Google Shape;31;p22"/>
              <p:cNvCxnSpPr/>
              <p:nvPr/>
            </p:nvCxnSpPr>
            <p:spPr>
              <a:xfrm>
                <a:off x="20711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2" name="Google Shape;32;p22"/>
              <p:cNvCxnSpPr/>
              <p:nvPr/>
            </p:nvCxnSpPr>
            <p:spPr>
              <a:xfrm>
                <a:off x="24192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3" name="Google Shape;33;p22"/>
              <p:cNvCxnSpPr/>
              <p:nvPr/>
            </p:nvCxnSpPr>
            <p:spPr>
              <a:xfrm>
                <a:off x="27673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4" name="Google Shape;34;p22"/>
              <p:cNvCxnSpPr/>
              <p:nvPr/>
            </p:nvCxnSpPr>
            <p:spPr>
              <a:xfrm>
                <a:off x="31154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5" name="Google Shape;35;p22"/>
              <p:cNvCxnSpPr/>
              <p:nvPr/>
            </p:nvCxnSpPr>
            <p:spPr>
              <a:xfrm>
                <a:off x="34635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6" name="Google Shape;36;p22"/>
              <p:cNvCxnSpPr/>
              <p:nvPr/>
            </p:nvCxnSpPr>
            <p:spPr>
              <a:xfrm>
                <a:off x="38116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7" name="Google Shape;37;p22"/>
              <p:cNvCxnSpPr/>
              <p:nvPr/>
            </p:nvCxnSpPr>
            <p:spPr>
              <a:xfrm>
                <a:off x="41598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8" name="Google Shape;38;p22"/>
              <p:cNvCxnSpPr/>
              <p:nvPr/>
            </p:nvCxnSpPr>
            <p:spPr>
              <a:xfrm>
                <a:off x="45079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39" name="Google Shape;39;p22"/>
              <p:cNvCxnSpPr/>
              <p:nvPr/>
            </p:nvCxnSpPr>
            <p:spPr>
              <a:xfrm>
                <a:off x="48560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0" name="Google Shape;40;p22"/>
              <p:cNvCxnSpPr/>
              <p:nvPr/>
            </p:nvCxnSpPr>
            <p:spPr>
              <a:xfrm>
                <a:off x="52041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1" name="Google Shape;41;p22"/>
              <p:cNvCxnSpPr/>
              <p:nvPr/>
            </p:nvCxnSpPr>
            <p:spPr>
              <a:xfrm>
                <a:off x="55522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2" name="Google Shape;42;p22"/>
              <p:cNvCxnSpPr/>
              <p:nvPr/>
            </p:nvCxnSpPr>
            <p:spPr>
              <a:xfrm>
                <a:off x="59003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3" name="Google Shape;43;p22"/>
              <p:cNvCxnSpPr/>
              <p:nvPr/>
            </p:nvCxnSpPr>
            <p:spPr>
              <a:xfrm>
                <a:off x="62484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4" name="Google Shape;44;p22"/>
              <p:cNvCxnSpPr/>
              <p:nvPr/>
            </p:nvCxnSpPr>
            <p:spPr>
              <a:xfrm>
                <a:off x="65965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5" name="Google Shape;45;p22"/>
              <p:cNvCxnSpPr/>
              <p:nvPr/>
            </p:nvCxnSpPr>
            <p:spPr>
              <a:xfrm>
                <a:off x="69447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6" name="Google Shape;46;p22"/>
              <p:cNvCxnSpPr/>
              <p:nvPr/>
            </p:nvCxnSpPr>
            <p:spPr>
              <a:xfrm>
                <a:off x="72928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7" name="Google Shape;47;p22"/>
              <p:cNvCxnSpPr/>
              <p:nvPr/>
            </p:nvCxnSpPr>
            <p:spPr>
              <a:xfrm>
                <a:off x="76409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8" name="Google Shape;48;p22"/>
              <p:cNvCxnSpPr/>
              <p:nvPr/>
            </p:nvCxnSpPr>
            <p:spPr>
              <a:xfrm>
                <a:off x="79890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49" name="Google Shape;49;p22"/>
              <p:cNvCxnSpPr/>
              <p:nvPr/>
            </p:nvCxnSpPr>
            <p:spPr>
              <a:xfrm>
                <a:off x="83371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50" name="Google Shape;50;p22"/>
              <p:cNvCxnSpPr/>
              <p:nvPr/>
            </p:nvCxnSpPr>
            <p:spPr>
              <a:xfrm>
                <a:off x="86852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51" name="Google Shape;51;p22"/>
              <p:cNvCxnSpPr/>
              <p:nvPr/>
            </p:nvCxnSpPr>
            <p:spPr>
              <a:xfrm>
                <a:off x="8974663" y="-180875"/>
                <a:ext cx="0" cy="5349600"/>
              </a:xfrm>
              <a:prstGeom prst="straightConnector1">
                <a:avLst/>
              </a:prstGeom>
              <a:noFill/>
              <a:ln w="9525" cap="flat" cmpd="sng">
                <a:solidFill>
                  <a:schemeClr val="accent3"/>
                </a:solidFill>
                <a:prstDash val="solid"/>
                <a:round/>
                <a:headEnd type="none" w="sm" len="sm"/>
                <a:tailEnd type="none" w="sm" len="sm"/>
              </a:ln>
            </p:spPr>
          </p:cxnSp>
        </p:grpSp>
      </p:grpSp>
      <p:sp>
        <p:nvSpPr>
          <p:cNvPr id="52" name="Google Shape;52;p22"/>
          <p:cNvSpPr/>
          <p:nvPr/>
        </p:nvSpPr>
        <p:spPr>
          <a:xfrm>
            <a:off x="1460958" y="552433"/>
            <a:ext cx="6232179"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2"/>
          <p:cNvSpPr/>
          <p:nvPr/>
        </p:nvSpPr>
        <p:spPr>
          <a:xfrm>
            <a:off x="7694333" y="3417438"/>
            <a:ext cx="68" cy="1419"/>
          </a:xfrm>
          <a:custGeom>
            <a:avLst/>
            <a:gdLst/>
            <a:ahLst/>
            <a:cxnLst/>
            <a:rect l="l" t="t" r="r" b="b"/>
            <a:pathLst>
              <a:path w="1" h="21" extrusionOk="0">
                <a:moveTo>
                  <a:pt x="1" y="21"/>
                </a:moveTo>
                <a:lnTo>
                  <a:pt x="1" y="1"/>
                </a:lnTo>
                <a:cubicBezTo>
                  <a:pt x="1" y="11"/>
                  <a:pt x="1" y="11"/>
                  <a:pt x="1" y="11"/>
                </a:cubicBezTo>
                <a:cubicBezTo>
                  <a:pt x="1" y="21"/>
                  <a:pt x="1" y="21"/>
                  <a:pt x="1" y="2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2"/>
          <p:cNvSpPr/>
          <p:nvPr/>
        </p:nvSpPr>
        <p:spPr>
          <a:xfrm>
            <a:off x="7694333" y="3492021"/>
            <a:ext cx="743" cy="6148"/>
          </a:xfrm>
          <a:custGeom>
            <a:avLst/>
            <a:gdLst/>
            <a:ahLst/>
            <a:cxnLst/>
            <a:rect l="l" t="t" r="r" b="b"/>
            <a:pathLst>
              <a:path w="11" h="91" extrusionOk="0">
                <a:moveTo>
                  <a:pt x="11" y="1"/>
                </a:moveTo>
                <a:cubicBezTo>
                  <a:pt x="1" y="11"/>
                  <a:pt x="1" y="31"/>
                  <a:pt x="1" y="51"/>
                </a:cubicBezTo>
                <a:cubicBezTo>
                  <a:pt x="1" y="61"/>
                  <a:pt x="1" y="80"/>
                  <a:pt x="11" y="90"/>
                </a:cubicBezTo>
                <a:lnTo>
                  <a:pt x="1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2"/>
          <p:cNvSpPr/>
          <p:nvPr/>
        </p:nvSpPr>
        <p:spPr>
          <a:xfrm>
            <a:off x="7694333" y="3568022"/>
            <a:ext cx="1419" cy="8107"/>
          </a:xfrm>
          <a:custGeom>
            <a:avLst/>
            <a:gdLst/>
            <a:ahLst/>
            <a:cxnLst/>
            <a:rect l="l" t="t" r="r" b="b"/>
            <a:pathLst>
              <a:path w="21" h="120" extrusionOk="0">
                <a:moveTo>
                  <a:pt x="20" y="0"/>
                </a:moveTo>
                <a:cubicBezTo>
                  <a:pt x="1" y="20"/>
                  <a:pt x="1" y="40"/>
                  <a:pt x="1" y="60"/>
                </a:cubicBezTo>
                <a:cubicBezTo>
                  <a:pt x="1" y="80"/>
                  <a:pt x="1" y="99"/>
                  <a:pt x="20" y="119"/>
                </a:cubicBezTo>
                <a:lnTo>
                  <a:pt x="2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2"/>
          <p:cNvSpPr/>
          <p:nvPr/>
        </p:nvSpPr>
        <p:spPr>
          <a:xfrm>
            <a:off x="7694333" y="3643955"/>
            <a:ext cx="2094" cy="10134"/>
          </a:xfrm>
          <a:custGeom>
            <a:avLst/>
            <a:gdLst/>
            <a:ahLst/>
            <a:cxnLst/>
            <a:rect l="l" t="t" r="r" b="b"/>
            <a:pathLst>
              <a:path w="31" h="150" extrusionOk="0">
                <a:moveTo>
                  <a:pt x="30" y="0"/>
                </a:moveTo>
                <a:cubicBezTo>
                  <a:pt x="11" y="20"/>
                  <a:pt x="1" y="50"/>
                  <a:pt x="1" y="70"/>
                </a:cubicBezTo>
                <a:cubicBezTo>
                  <a:pt x="1" y="100"/>
                  <a:pt x="11" y="129"/>
                  <a:pt x="30" y="149"/>
                </a:cubicBezTo>
                <a:lnTo>
                  <a:pt x="3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2"/>
          <p:cNvSpPr/>
          <p:nvPr/>
        </p:nvSpPr>
        <p:spPr>
          <a:xfrm>
            <a:off x="7694333" y="3720565"/>
            <a:ext cx="2770" cy="10809"/>
          </a:xfrm>
          <a:custGeom>
            <a:avLst/>
            <a:gdLst/>
            <a:ahLst/>
            <a:cxnLst/>
            <a:rect l="l" t="t" r="r" b="b"/>
            <a:pathLst>
              <a:path w="41" h="160" extrusionOk="0">
                <a:moveTo>
                  <a:pt x="40" y="0"/>
                </a:moveTo>
                <a:cubicBezTo>
                  <a:pt x="11" y="20"/>
                  <a:pt x="1" y="40"/>
                  <a:pt x="1" y="80"/>
                </a:cubicBezTo>
                <a:cubicBezTo>
                  <a:pt x="1" y="110"/>
                  <a:pt x="11" y="139"/>
                  <a:pt x="40" y="159"/>
                </a:cubicBezTo>
                <a:lnTo>
                  <a:pt x="4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2"/>
          <p:cNvSpPr/>
          <p:nvPr/>
        </p:nvSpPr>
        <p:spPr>
          <a:xfrm>
            <a:off x="7694333" y="3796498"/>
            <a:ext cx="3445" cy="12160"/>
          </a:xfrm>
          <a:custGeom>
            <a:avLst/>
            <a:gdLst/>
            <a:ahLst/>
            <a:cxnLst/>
            <a:rect l="l" t="t" r="r" b="b"/>
            <a:pathLst>
              <a:path w="51" h="180" extrusionOk="0">
                <a:moveTo>
                  <a:pt x="40" y="0"/>
                </a:moveTo>
                <a:cubicBezTo>
                  <a:pt x="20" y="20"/>
                  <a:pt x="1" y="50"/>
                  <a:pt x="1" y="90"/>
                </a:cubicBezTo>
                <a:cubicBezTo>
                  <a:pt x="1" y="130"/>
                  <a:pt x="20" y="160"/>
                  <a:pt x="50" y="179"/>
                </a:cubicBezTo>
                <a:lnTo>
                  <a:pt x="4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2"/>
          <p:cNvSpPr/>
          <p:nvPr/>
        </p:nvSpPr>
        <p:spPr>
          <a:xfrm>
            <a:off x="7694333" y="3873107"/>
            <a:ext cx="4121" cy="12836"/>
          </a:xfrm>
          <a:custGeom>
            <a:avLst/>
            <a:gdLst/>
            <a:ahLst/>
            <a:cxnLst/>
            <a:rect l="l" t="t" r="r" b="b"/>
            <a:pathLst>
              <a:path w="61" h="190" extrusionOk="0">
                <a:moveTo>
                  <a:pt x="50" y="0"/>
                </a:moveTo>
                <a:cubicBezTo>
                  <a:pt x="20" y="20"/>
                  <a:pt x="1" y="50"/>
                  <a:pt x="1" y="90"/>
                </a:cubicBezTo>
                <a:cubicBezTo>
                  <a:pt x="1" y="140"/>
                  <a:pt x="20" y="170"/>
                  <a:pt x="60" y="189"/>
                </a:cubicBezTo>
                <a:lnTo>
                  <a:pt x="50"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2"/>
          <p:cNvSpPr/>
          <p:nvPr/>
        </p:nvSpPr>
        <p:spPr>
          <a:xfrm>
            <a:off x="7694333" y="3949716"/>
            <a:ext cx="4797" cy="13511"/>
          </a:xfrm>
          <a:custGeom>
            <a:avLst/>
            <a:gdLst/>
            <a:ahLst/>
            <a:cxnLst/>
            <a:rect l="l" t="t" r="r" b="b"/>
            <a:pathLst>
              <a:path w="71" h="200" extrusionOk="0">
                <a:moveTo>
                  <a:pt x="60" y="1"/>
                </a:moveTo>
                <a:cubicBezTo>
                  <a:pt x="20" y="10"/>
                  <a:pt x="1" y="50"/>
                  <a:pt x="1" y="100"/>
                </a:cubicBezTo>
                <a:cubicBezTo>
                  <a:pt x="1" y="140"/>
                  <a:pt x="20" y="180"/>
                  <a:pt x="70" y="199"/>
                </a:cubicBezTo>
                <a:lnTo>
                  <a:pt x="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2"/>
          <p:cNvSpPr/>
          <p:nvPr/>
        </p:nvSpPr>
        <p:spPr>
          <a:xfrm>
            <a:off x="7694333" y="4026325"/>
            <a:ext cx="5472" cy="13511"/>
          </a:xfrm>
          <a:custGeom>
            <a:avLst/>
            <a:gdLst/>
            <a:ahLst/>
            <a:cxnLst/>
            <a:rect l="l" t="t" r="r" b="b"/>
            <a:pathLst>
              <a:path w="81" h="200" extrusionOk="0">
                <a:moveTo>
                  <a:pt x="70" y="1"/>
                </a:moveTo>
                <a:cubicBezTo>
                  <a:pt x="30" y="11"/>
                  <a:pt x="1" y="50"/>
                  <a:pt x="1" y="100"/>
                </a:cubicBezTo>
                <a:cubicBezTo>
                  <a:pt x="1" y="150"/>
                  <a:pt x="30" y="190"/>
                  <a:pt x="80" y="200"/>
                </a:cubicBezTo>
                <a:lnTo>
                  <a:pt x="7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2"/>
          <p:cNvSpPr/>
          <p:nvPr/>
        </p:nvSpPr>
        <p:spPr>
          <a:xfrm>
            <a:off x="7694333" y="4102935"/>
            <a:ext cx="6148" cy="14187"/>
          </a:xfrm>
          <a:custGeom>
            <a:avLst/>
            <a:gdLst/>
            <a:ahLst/>
            <a:cxnLst/>
            <a:rect l="l" t="t" r="r" b="b"/>
            <a:pathLst>
              <a:path w="91" h="210" extrusionOk="0">
                <a:moveTo>
                  <a:pt x="80" y="1"/>
                </a:moveTo>
                <a:cubicBezTo>
                  <a:pt x="30" y="11"/>
                  <a:pt x="1" y="50"/>
                  <a:pt x="1" y="110"/>
                </a:cubicBezTo>
                <a:cubicBezTo>
                  <a:pt x="1" y="160"/>
                  <a:pt x="30" y="200"/>
                  <a:pt x="90" y="210"/>
                </a:cubicBezTo>
                <a:lnTo>
                  <a:pt x="8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2"/>
          <p:cNvSpPr/>
          <p:nvPr/>
        </p:nvSpPr>
        <p:spPr>
          <a:xfrm>
            <a:off x="7694333" y="4179544"/>
            <a:ext cx="6823" cy="14863"/>
          </a:xfrm>
          <a:custGeom>
            <a:avLst/>
            <a:gdLst/>
            <a:ahLst/>
            <a:cxnLst/>
            <a:rect l="l" t="t" r="r" b="b"/>
            <a:pathLst>
              <a:path w="101" h="220" extrusionOk="0">
                <a:moveTo>
                  <a:pt x="90" y="1"/>
                </a:moveTo>
                <a:cubicBezTo>
                  <a:pt x="40" y="11"/>
                  <a:pt x="1" y="51"/>
                  <a:pt x="1" y="110"/>
                </a:cubicBezTo>
                <a:cubicBezTo>
                  <a:pt x="1" y="170"/>
                  <a:pt x="40" y="210"/>
                  <a:pt x="100" y="220"/>
                </a:cubicBezTo>
                <a:lnTo>
                  <a:pt x="9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2"/>
          <p:cNvSpPr/>
          <p:nvPr/>
        </p:nvSpPr>
        <p:spPr>
          <a:xfrm>
            <a:off x="7694333" y="4256153"/>
            <a:ext cx="6823" cy="14863"/>
          </a:xfrm>
          <a:custGeom>
            <a:avLst/>
            <a:gdLst/>
            <a:ahLst/>
            <a:cxnLst/>
            <a:rect l="l" t="t" r="r" b="b"/>
            <a:pathLst>
              <a:path w="101" h="220" extrusionOk="0">
                <a:moveTo>
                  <a:pt x="100" y="1"/>
                </a:moveTo>
                <a:cubicBezTo>
                  <a:pt x="40" y="1"/>
                  <a:pt x="1" y="51"/>
                  <a:pt x="1" y="110"/>
                </a:cubicBezTo>
                <a:cubicBezTo>
                  <a:pt x="1" y="170"/>
                  <a:pt x="40" y="220"/>
                  <a:pt x="100" y="220"/>
                </a:cubicBezTo>
                <a:lnTo>
                  <a:pt x="10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2"/>
          <p:cNvSpPr/>
          <p:nvPr/>
        </p:nvSpPr>
        <p:spPr>
          <a:xfrm>
            <a:off x="7694333" y="4333437"/>
            <a:ext cx="7431" cy="14863"/>
          </a:xfrm>
          <a:custGeom>
            <a:avLst/>
            <a:gdLst/>
            <a:ahLst/>
            <a:cxnLst/>
            <a:rect l="l" t="t" r="r" b="b"/>
            <a:pathLst>
              <a:path w="110" h="220" extrusionOk="0">
                <a:moveTo>
                  <a:pt x="100" y="1"/>
                </a:moveTo>
                <a:cubicBezTo>
                  <a:pt x="40" y="1"/>
                  <a:pt x="1" y="51"/>
                  <a:pt x="1" y="110"/>
                </a:cubicBezTo>
                <a:cubicBezTo>
                  <a:pt x="1" y="170"/>
                  <a:pt x="40" y="220"/>
                  <a:pt x="100" y="220"/>
                </a:cubicBezTo>
                <a:cubicBezTo>
                  <a:pt x="110" y="220"/>
                  <a:pt x="110" y="210"/>
                  <a:pt x="110" y="210"/>
                </a:cubicBezTo>
                <a:lnTo>
                  <a:pt x="11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2"/>
          <p:cNvSpPr/>
          <p:nvPr/>
        </p:nvSpPr>
        <p:spPr>
          <a:xfrm>
            <a:off x="7694333" y="4410047"/>
            <a:ext cx="8107" cy="14863"/>
          </a:xfrm>
          <a:custGeom>
            <a:avLst/>
            <a:gdLst/>
            <a:ahLst/>
            <a:cxnLst/>
            <a:rect l="l" t="t" r="r" b="b"/>
            <a:pathLst>
              <a:path w="120" h="220" extrusionOk="0">
                <a:moveTo>
                  <a:pt x="100" y="1"/>
                </a:moveTo>
                <a:cubicBezTo>
                  <a:pt x="40" y="1"/>
                  <a:pt x="1" y="51"/>
                  <a:pt x="1" y="110"/>
                </a:cubicBezTo>
                <a:cubicBezTo>
                  <a:pt x="1" y="170"/>
                  <a:pt x="40" y="220"/>
                  <a:pt x="100" y="220"/>
                </a:cubicBezTo>
                <a:cubicBezTo>
                  <a:pt x="110" y="220"/>
                  <a:pt x="120" y="220"/>
                  <a:pt x="120" y="210"/>
                </a:cubicBezTo>
                <a:lnTo>
                  <a:pt x="12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2"/>
          <p:cNvSpPr/>
          <p:nvPr/>
        </p:nvSpPr>
        <p:spPr>
          <a:xfrm>
            <a:off x="7694333" y="4486723"/>
            <a:ext cx="8782" cy="14795"/>
          </a:xfrm>
          <a:custGeom>
            <a:avLst/>
            <a:gdLst/>
            <a:ahLst/>
            <a:cxnLst/>
            <a:rect l="l" t="t" r="r" b="b"/>
            <a:pathLst>
              <a:path w="130" h="219" extrusionOk="0">
                <a:moveTo>
                  <a:pt x="100" y="0"/>
                </a:moveTo>
                <a:cubicBezTo>
                  <a:pt x="40" y="0"/>
                  <a:pt x="1" y="50"/>
                  <a:pt x="1" y="109"/>
                </a:cubicBezTo>
                <a:cubicBezTo>
                  <a:pt x="1" y="169"/>
                  <a:pt x="40" y="219"/>
                  <a:pt x="100" y="219"/>
                </a:cubicBezTo>
                <a:lnTo>
                  <a:pt x="130" y="219"/>
                </a:lnTo>
                <a:lnTo>
                  <a:pt x="130" y="10"/>
                </a:lnTo>
                <a:cubicBezTo>
                  <a:pt x="120" y="10"/>
                  <a:pt x="110" y="0"/>
                  <a:pt x="1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2"/>
          <p:cNvSpPr/>
          <p:nvPr/>
        </p:nvSpPr>
        <p:spPr>
          <a:xfrm>
            <a:off x="1440151" y="552433"/>
            <a:ext cx="6263729"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2"/>
          <p:cNvSpPr/>
          <p:nvPr/>
        </p:nvSpPr>
        <p:spPr>
          <a:xfrm>
            <a:off x="685181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2"/>
          <p:cNvSpPr/>
          <p:nvPr/>
        </p:nvSpPr>
        <p:spPr>
          <a:xfrm>
            <a:off x="708061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2"/>
          <p:cNvSpPr/>
          <p:nvPr/>
        </p:nvSpPr>
        <p:spPr>
          <a:xfrm>
            <a:off x="730941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2" name="Google Shape;72;p22"/>
          <p:cNvPicPr preferRelativeResize="0"/>
          <p:nvPr/>
        </p:nvPicPr>
        <p:blipFill rotWithShape="1">
          <a:blip r:embed="rId2">
            <a:alphaModFix/>
          </a:blip>
          <a:srcRect l="15880" t="21981" r="15955" b="10398"/>
          <a:stretch/>
        </p:blipFill>
        <p:spPr>
          <a:xfrm>
            <a:off x="1452500" y="1130750"/>
            <a:ext cx="6232877" cy="3477851"/>
          </a:xfrm>
          <a:prstGeom prst="rect">
            <a:avLst/>
          </a:prstGeom>
          <a:noFill/>
          <a:ln>
            <a:noFill/>
          </a:ln>
        </p:spPr>
      </p:pic>
      <p:sp>
        <p:nvSpPr>
          <p:cNvPr id="73" name="Google Shape;73;p22"/>
          <p:cNvSpPr/>
          <p:nvPr/>
        </p:nvSpPr>
        <p:spPr>
          <a:xfrm rot="-676558">
            <a:off x="341091" y="1209903"/>
            <a:ext cx="737548" cy="1228818"/>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2"/>
          <p:cNvSpPr txBox="1">
            <a:spLocks noGrp="1"/>
          </p:cNvSpPr>
          <p:nvPr>
            <p:ph type="ctrTitle"/>
          </p:nvPr>
        </p:nvSpPr>
        <p:spPr>
          <a:xfrm>
            <a:off x="2635500" y="863181"/>
            <a:ext cx="3873000" cy="662400"/>
          </a:xfrm>
          <a:prstGeom prst="rect">
            <a:avLst/>
          </a:prstGeom>
          <a:noFill/>
          <a:ln>
            <a:noFill/>
          </a:ln>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1800" b="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75" name="Google Shape;75;p22"/>
          <p:cNvSpPr txBox="1">
            <a:spLocks noGrp="1"/>
          </p:cNvSpPr>
          <p:nvPr>
            <p:ph type="subTitle" idx="1"/>
          </p:nvPr>
        </p:nvSpPr>
        <p:spPr>
          <a:xfrm>
            <a:off x="3158850" y="4009100"/>
            <a:ext cx="2826300" cy="66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76"/>
        <p:cNvGrpSpPr/>
        <p:nvPr/>
      </p:nvGrpSpPr>
      <p:grpSpPr>
        <a:xfrm>
          <a:off x="0" y="0"/>
          <a:ext cx="0" cy="0"/>
          <a:chOff x="0" y="0"/>
          <a:chExt cx="0" cy="0"/>
        </a:xfrm>
      </p:grpSpPr>
      <p:grpSp>
        <p:nvGrpSpPr>
          <p:cNvPr id="77" name="Google Shape;77;p23"/>
          <p:cNvGrpSpPr/>
          <p:nvPr/>
        </p:nvGrpSpPr>
        <p:grpSpPr>
          <a:xfrm>
            <a:off x="0" y="-9279"/>
            <a:ext cx="9144000" cy="5143640"/>
            <a:chOff x="0" y="-9279"/>
            <a:chExt cx="9144000" cy="5143640"/>
          </a:xfrm>
        </p:grpSpPr>
        <p:cxnSp>
          <p:nvCxnSpPr>
            <p:cNvPr id="78" name="Google Shape;78;p23"/>
            <p:cNvCxnSpPr/>
            <p:nvPr/>
          </p:nvCxnSpPr>
          <p:spPr>
            <a:xfrm>
              <a:off x="0" y="1379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79" name="Google Shape;79;p23"/>
            <p:cNvCxnSpPr/>
            <p:nvPr/>
          </p:nvCxnSpPr>
          <p:spPr>
            <a:xfrm>
              <a:off x="0" y="4872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0" name="Google Shape;80;p23"/>
            <p:cNvCxnSpPr/>
            <p:nvPr/>
          </p:nvCxnSpPr>
          <p:spPr>
            <a:xfrm>
              <a:off x="0" y="8365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1" name="Google Shape;81;p23"/>
            <p:cNvCxnSpPr/>
            <p:nvPr/>
          </p:nvCxnSpPr>
          <p:spPr>
            <a:xfrm>
              <a:off x="0" y="11858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2" name="Google Shape;82;p23"/>
            <p:cNvCxnSpPr/>
            <p:nvPr/>
          </p:nvCxnSpPr>
          <p:spPr>
            <a:xfrm>
              <a:off x="0" y="15352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3" name="Google Shape;83;p23"/>
            <p:cNvCxnSpPr/>
            <p:nvPr/>
          </p:nvCxnSpPr>
          <p:spPr>
            <a:xfrm>
              <a:off x="0" y="18845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4" name="Google Shape;84;p23"/>
            <p:cNvCxnSpPr/>
            <p:nvPr/>
          </p:nvCxnSpPr>
          <p:spPr>
            <a:xfrm>
              <a:off x="0" y="22338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5" name="Google Shape;85;p23"/>
            <p:cNvCxnSpPr/>
            <p:nvPr/>
          </p:nvCxnSpPr>
          <p:spPr>
            <a:xfrm>
              <a:off x="0" y="25831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6" name="Google Shape;86;p23"/>
            <p:cNvCxnSpPr/>
            <p:nvPr/>
          </p:nvCxnSpPr>
          <p:spPr>
            <a:xfrm>
              <a:off x="0" y="29325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7" name="Google Shape;87;p23"/>
            <p:cNvCxnSpPr/>
            <p:nvPr/>
          </p:nvCxnSpPr>
          <p:spPr>
            <a:xfrm>
              <a:off x="0" y="32818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8" name="Google Shape;88;p23"/>
            <p:cNvCxnSpPr/>
            <p:nvPr/>
          </p:nvCxnSpPr>
          <p:spPr>
            <a:xfrm>
              <a:off x="0" y="36311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89" name="Google Shape;89;p23"/>
            <p:cNvCxnSpPr/>
            <p:nvPr/>
          </p:nvCxnSpPr>
          <p:spPr>
            <a:xfrm>
              <a:off x="0" y="39804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90" name="Google Shape;90;p23"/>
            <p:cNvCxnSpPr/>
            <p:nvPr/>
          </p:nvCxnSpPr>
          <p:spPr>
            <a:xfrm>
              <a:off x="0" y="43298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91" name="Google Shape;91;p23"/>
            <p:cNvCxnSpPr/>
            <p:nvPr/>
          </p:nvCxnSpPr>
          <p:spPr>
            <a:xfrm>
              <a:off x="0" y="46791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92" name="Google Shape;92;p23"/>
            <p:cNvCxnSpPr/>
            <p:nvPr/>
          </p:nvCxnSpPr>
          <p:spPr>
            <a:xfrm>
              <a:off x="0" y="5028450"/>
              <a:ext cx="9144000" cy="0"/>
            </a:xfrm>
            <a:prstGeom prst="straightConnector1">
              <a:avLst/>
            </a:prstGeom>
            <a:noFill/>
            <a:ln w="9525" cap="flat" cmpd="sng">
              <a:solidFill>
                <a:schemeClr val="accent3"/>
              </a:solidFill>
              <a:prstDash val="solid"/>
              <a:round/>
              <a:headEnd type="none" w="sm" len="sm"/>
              <a:tailEnd type="none" w="sm" len="sm"/>
            </a:ln>
          </p:spPr>
        </p:cxnSp>
        <p:grpSp>
          <p:nvGrpSpPr>
            <p:cNvPr id="93" name="Google Shape;93;p23"/>
            <p:cNvGrpSpPr/>
            <p:nvPr/>
          </p:nvGrpSpPr>
          <p:grpSpPr>
            <a:xfrm>
              <a:off x="254375" y="-9279"/>
              <a:ext cx="8644100" cy="5143640"/>
              <a:chOff x="330563" y="-180875"/>
              <a:chExt cx="8644100" cy="5349600"/>
            </a:xfrm>
          </p:grpSpPr>
          <p:cxnSp>
            <p:nvCxnSpPr>
              <p:cNvPr id="94" name="Google Shape;94;p23"/>
              <p:cNvCxnSpPr/>
              <p:nvPr/>
            </p:nvCxnSpPr>
            <p:spPr>
              <a:xfrm>
                <a:off x="3305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95" name="Google Shape;95;p23"/>
              <p:cNvCxnSpPr/>
              <p:nvPr/>
            </p:nvCxnSpPr>
            <p:spPr>
              <a:xfrm>
                <a:off x="6786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96" name="Google Shape;96;p23"/>
              <p:cNvCxnSpPr/>
              <p:nvPr/>
            </p:nvCxnSpPr>
            <p:spPr>
              <a:xfrm>
                <a:off x="10267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97" name="Google Shape;97;p23"/>
              <p:cNvCxnSpPr/>
              <p:nvPr/>
            </p:nvCxnSpPr>
            <p:spPr>
              <a:xfrm>
                <a:off x="13749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98" name="Google Shape;98;p23"/>
              <p:cNvCxnSpPr/>
              <p:nvPr/>
            </p:nvCxnSpPr>
            <p:spPr>
              <a:xfrm>
                <a:off x="17230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99" name="Google Shape;99;p23"/>
              <p:cNvCxnSpPr/>
              <p:nvPr/>
            </p:nvCxnSpPr>
            <p:spPr>
              <a:xfrm>
                <a:off x="20711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0" name="Google Shape;100;p23"/>
              <p:cNvCxnSpPr/>
              <p:nvPr/>
            </p:nvCxnSpPr>
            <p:spPr>
              <a:xfrm>
                <a:off x="24192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1" name="Google Shape;101;p23"/>
              <p:cNvCxnSpPr/>
              <p:nvPr/>
            </p:nvCxnSpPr>
            <p:spPr>
              <a:xfrm>
                <a:off x="27673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2" name="Google Shape;102;p23"/>
              <p:cNvCxnSpPr/>
              <p:nvPr/>
            </p:nvCxnSpPr>
            <p:spPr>
              <a:xfrm>
                <a:off x="31154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3" name="Google Shape;103;p23"/>
              <p:cNvCxnSpPr/>
              <p:nvPr/>
            </p:nvCxnSpPr>
            <p:spPr>
              <a:xfrm>
                <a:off x="34635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4" name="Google Shape;104;p23"/>
              <p:cNvCxnSpPr/>
              <p:nvPr/>
            </p:nvCxnSpPr>
            <p:spPr>
              <a:xfrm>
                <a:off x="38116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5" name="Google Shape;105;p23"/>
              <p:cNvCxnSpPr/>
              <p:nvPr/>
            </p:nvCxnSpPr>
            <p:spPr>
              <a:xfrm>
                <a:off x="41598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6" name="Google Shape;106;p23"/>
              <p:cNvCxnSpPr/>
              <p:nvPr/>
            </p:nvCxnSpPr>
            <p:spPr>
              <a:xfrm>
                <a:off x="45079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7" name="Google Shape;107;p23"/>
              <p:cNvCxnSpPr/>
              <p:nvPr/>
            </p:nvCxnSpPr>
            <p:spPr>
              <a:xfrm>
                <a:off x="48560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8" name="Google Shape;108;p23"/>
              <p:cNvCxnSpPr/>
              <p:nvPr/>
            </p:nvCxnSpPr>
            <p:spPr>
              <a:xfrm>
                <a:off x="52041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09" name="Google Shape;109;p23"/>
              <p:cNvCxnSpPr/>
              <p:nvPr/>
            </p:nvCxnSpPr>
            <p:spPr>
              <a:xfrm>
                <a:off x="55522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0" name="Google Shape;110;p23"/>
              <p:cNvCxnSpPr/>
              <p:nvPr/>
            </p:nvCxnSpPr>
            <p:spPr>
              <a:xfrm>
                <a:off x="59003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1" name="Google Shape;111;p23"/>
              <p:cNvCxnSpPr/>
              <p:nvPr/>
            </p:nvCxnSpPr>
            <p:spPr>
              <a:xfrm>
                <a:off x="62484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2" name="Google Shape;112;p23"/>
              <p:cNvCxnSpPr/>
              <p:nvPr/>
            </p:nvCxnSpPr>
            <p:spPr>
              <a:xfrm>
                <a:off x="65965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3" name="Google Shape;113;p23"/>
              <p:cNvCxnSpPr/>
              <p:nvPr/>
            </p:nvCxnSpPr>
            <p:spPr>
              <a:xfrm>
                <a:off x="69447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4" name="Google Shape;114;p23"/>
              <p:cNvCxnSpPr/>
              <p:nvPr/>
            </p:nvCxnSpPr>
            <p:spPr>
              <a:xfrm>
                <a:off x="72928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5" name="Google Shape;115;p23"/>
              <p:cNvCxnSpPr/>
              <p:nvPr/>
            </p:nvCxnSpPr>
            <p:spPr>
              <a:xfrm>
                <a:off x="76409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6" name="Google Shape;116;p23"/>
              <p:cNvCxnSpPr/>
              <p:nvPr/>
            </p:nvCxnSpPr>
            <p:spPr>
              <a:xfrm>
                <a:off x="79890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7" name="Google Shape;117;p23"/>
              <p:cNvCxnSpPr/>
              <p:nvPr/>
            </p:nvCxnSpPr>
            <p:spPr>
              <a:xfrm>
                <a:off x="83371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8" name="Google Shape;118;p23"/>
              <p:cNvCxnSpPr/>
              <p:nvPr/>
            </p:nvCxnSpPr>
            <p:spPr>
              <a:xfrm>
                <a:off x="86852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19" name="Google Shape;119;p23"/>
              <p:cNvCxnSpPr/>
              <p:nvPr/>
            </p:nvCxnSpPr>
            <p:spPr>
              <a:xfrm>
                <a:off x="8974663" y="-180875"/>
                <a:ext cx="0" cy="5349600"/>
              </a:xfrm>
              <a:prstGeom prst="straightConnector1">
                <a:avLst/>
              </a:prstGeom>
              <a:noFill/>
              <a:ln w="9525" cap="flat" cmpd="sng">
                <a:solidFill>
                  <a:schemeClr val="accent3"/>
                </a:solidFill>
                <a:prstDash val="solid"/>
                <a:round/>
                <a:headEnd type="none" w="sm" len="sm"/>
                <a:tailEnd type="none" w="sm" len="sm"/>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21"/>
        <p:cNvGrpSpPr/>
        <p:nvPr/>
      </p:nvGrpSpPr>
      <p:grpSpPr>
        <a:xfrm>
          <a:off x="0" y="0"/>
          <a:ext cx="0" cy="0"/>
          <a:chOff x="0" y="0"/>
          <a:chExt cx="0" cy="0"/>
        </a:xfrm>
      </p:grpSpPr>
      <p:grpSp>
        <p:nvGrpSpPr>
          <p:cNvPr id="122" name="Google Shape;122;p25"/>
          <p:cNvGrpSpPr/>
          <p:nvPr/>
        </p:nvGrpSpPr>
        <p:grpSpPr>
          <a:xfrm>
            <a:off x="0" y="-9279"/>
            <a:ext cx="9144000" cy="5143640"/>
            <a:chOff x="0" y="-9279"/>
            <a:chExt cx="9144000" cy="5143640"/>
          </a:xfrm>
        </p:grpSpPr>
        <p:cxnSp>
          <p:nvCxnSpPr>
            <p:cNvPr id="123" name="Google Shape;123;p25"/>
            <p:cNvCxnSpPr/>
            <p:nvPr/>
          </p:nvCxnSpPr>
          <p:spPr>
            <a:xfrm>
              <a:off x="0" y="1379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24" name="Google Shape;124;p25"/>
            <p:cNvCxnSpPr/>
            <p:nvPr/>
          </p:nvCxnSpPr>
          <p:spPr>
            <a:xfrm>
              <a:off x="0" y="4872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25" name="Google Shape;125;p25"/>
            <p:cNvCxnSpPr/>
            <p:nvPr/>
          </p:nvCxnSpPr>
          <p:spPr>
            <a:xfrm>
              <a:off x="0" y="8365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26" name="Google Shape;126;p25"/>
            <p:cNvCxnSpPr/>
            <p:nvPr/>
          </p:nvCxnSpPr>
          <p:spPr>
            <a:xfrm>
              <a:off x="0" y="11858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27" name="Google Shape;127;p25"/>
            <p:cNvCxnSpPr/>
            <p:nvPr/>
          </p:nvCxnSpPr>
          <p:spPr>
            <a:xfrm>
              <a:off x="0" y="15352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28" name="Google Shape;128;p25"/>
            <p:cNvCxnSpPr/>
            <p:nvPr/>
          </p:nvCxnSpPr>
          <p:spPr>
            <a:xfrm>
              <a:off x="0" y="18845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29" name="Google Shape;129;p25"/>
            <p:cNvCxnSpPr/>
            <p:nvPr/>
          </p:nvCxnSpPr>
          <p:spPr>
            <a:xfrm>
              <a:off x="0" y="22338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0" name="Google Shape;130;p25"/>
            <p:cNvCxnSpPr/>
            <p:nvPr/>
          </p:nvCxnSpPr>
          <p:spPr>
            <a:xfrm>
              <a:off x="0" y="25831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1" name="Google Shape;131;p25"/>
            <p:cNvCxnSpPr/>
            <p:nvPr/>
          </p:nvCxnSpPr>
          <p:spPr>
            <a:xfrm>
              <a:off x="0" y="29325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2" name="Google Shape;132;p25"/>
            <p:cNvCxnSpPr/>
            <p:nvPr/>
          </p:nvCxnSpPr>
          <p:spPr>
            <a:xfrm>
              <a:off x="0" y="32818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3" name="Google Shape;133;p25"/>
            <p:cNvCxnSpPr/>
            <p:nvPr/>
          </p:nvCxnSpPr>
          <p:spPr>
            <a:xfrm>
              <a:off x="0" y="363115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4" name="Google Shape;134;p25"/>
            <p:cNvCxnSpPr/>
            <p:nvPr/>
          </p:nvCxnSpPr>
          <p:spPr>
            <a:xfrm>
              <a:off x="0" y="398047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5" name="Google Shape;135;p25"/>
            <p:cNvCxnSpPr/>
            <p:nvPr/>
          </p:nvCxnSpPr>
          <p:spPr>
            <a:xfrm>
              <a:off x="0" y="4329800"/>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6" name="Google Shape;136;p25"/>
            <p:cNvCxnSpPr/>
            <p:nvPr/>
          </p:nvCxnSpPr>
          <p:spPr>
            <a:xfrm>
              <a:off x="0" y="4679125"/>
              <a:ext cx="9144000" cy="0"/>
            </a:xfrm>
            <a:prstGeom prst="straightConnector1">
              <a:avLst/>
            </a:prstGeom>
            <a:noFill/>
            <a:ln w="9525" cap="flat" cmpd="sng">
              <a:solidFill>
                <a:schemeClr val="accent3"/>
              </a:solidFill>
              <a:prstDash val="solid"/>
              <a:round/>
              <a:headEnd type="none" w="sm" len="sm"/>
              <a:tailEnd type="none" w="sm" len="sm"/>
            </a:ln>
          </p:spPr>
        </p:cxnSp>
        <p:cxnSp>
          <p:nvCxnSpPr>
            <p:cNvPr id="137" name="Google Shape;137;p25"/>
            <p:cNvCxnSpPr/>
            <p:nvPr/>
          </p:nvCxnSpPr>
          <p:spPr>
            <a:xfrm>
              <a:off x="0" y="5028450"/>
              <a:ext cx="9144000" cy="0"/>
            </a:xfrm>
            <a:prstGeom prst="straightConnector1">
              <a:avLst/>
            </a:prstGeom>
            <a:noFill/>
            <a:ln w="9525" cap="flat" cmpd="sng">
              <a:solidFill>
                <a:schemeClr val="accent3"/>
              </a:solidFill>
              <a:prstDash val="solid"/>
              <a:round/>
              <a:headEnd type="none" w="sm" len="sm"/>
              <a:tailEnd type="none" w="sm" len="sm"/>
            </a:ln>
          </p:spPr>
        </p:cxnSp>
        <p:grpSp>
          <p:nvGrpSpPr>
            <p:cNvPr id="138" name="Google Shape;138;p25"/>
            <p:cNvGrpSpPr/>
            <p:nvPr/>
          </p:nvGrpSpPr>
          <p:grpSpPr>
            <a:xfrm>
              <a:off x="254375" y="-9279"/>
              <a:ext cx="8644100" cy="5143640"/>
              <a:chOff x="330563" y="-180875"/>
              <a:chExt cx="8644100" cy="5349600"/>
            </a:xfrm>
          </p:grpSpPr>
          <p:cxnSp>
            <p:nvCxnSpPr>
              <p:cNvPr id="139" name="Google Shape;139;p25"/>
              <p:cNvCxnSpPr/>
              <p:nvPr/>
            </p:nvCxnSpPr>
            <p:spPr>
              <a:xfrm>
                <a:off x="3305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0" name="Google Shape;140;p25"/>
              <p:cNvCxnSpPr/>
              <p:nvPr/>
            </p:nvCxnSpPr>
            <p:spPr>
              <a:xfrm>
                <a:off x="6786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1" name="Google Shape;141;p25"/>
              <p:cNvCxnSpPr/>
              <p:nvPr/>
            </p:nvCxnSpPr>
            <p:spPr>
              <a:xfrm>
                <a:off x="10267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2" name="Google Shape;142;p25"/>
              <p:cNvCxnSpPr/>
              <p:nvPr/>
            </p:nvCxnSpPr>
            <p:spPr>
              <a:xfrm>
                <a:off x="13749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3" name="Google Shape;143;p25"/>
              <p:cNvCxnSpPr/>
              <p:nvPr/>
            </p:nvCxnSpPr>
            <p:spPr>
              <a:xfrm>
                <a:off x="17230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4" name="Google Shape;144;p25"/>
              <p:cNvCxnSpPr/>
              <p:nvPr/>
            </p:nvCxnSpPr>
            <p:spPr>
              <a:xfrm>
                <a:off x="20711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5" name="Google Shape;145;p25"/>
              <p:cNvCxnSpPr/>
              <p:nvPr/>
            </p:nvCxnSpPr>
            <p:spPr>
              <a:xfrm>
                <a:off x="24192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6" name="Google Shape;146;p25"/>
              <p:cNvCxnSpPr/>
              <p:nvPr/>
            </p:nvCxnSpPr>
            <p:spPr>
              <a:xfrm>
                <a:off x="27673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7" name="Google Shape;147;p25"/>
              <p:cNvCxnSpPr/>
              <p:nvPr/>
            </p:nvCxnSpPr>
            <p:spPr>
              <a:xfrm>
                <a:off x="31154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8" name="Google Shape;148;p25"/>
              <p:cNvCxnSpPr/>
              <p:nvPr/>
            </p:nvCxnSpPr>
            <p:spPr>
              <a:xfrm>
                <a:off x="34635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49" name="Google Shape;149;p25"/>
              <p:cNvCxnSpPr/>
              <p:nvPr/>
            </p:nvCxnSpPr>
            <p:spPr>
              <a:xfrm>
                <a:off x="38116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0" name="Google Shape;150;p25"/>
              <p:cNvCxnSpPr/>
              <p:nvPr/>
            </p:nvCxnSpPr>
            <p:spPr>
              <a:xfrm>
                <a:off x="41598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1" name="Google Shape;151;p25"/>
              <p:cNvCxnSpPr/>
              <p:nvPr/>
            </p:nvCxnSpPr>
            <p:spPr>
              <a:xfrm>
                <a:off x="45079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2" name="Google Shape;152;p25"/>
              <p:cNvCxnSpPr/>
              <p:nvPr/>
            </p:nvCxnSpPr>
            <p:spPr>
              <a:xfrm>
                <a:off x="48560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3" name="Google Shape;153;p25"/>
              <p:cNvCxnSpPr/>
              <p:nvPr/>
            </p:nvCxnSpPr>
            <p:spPr>
              <a:xfrm>
                <a:off x="52041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4" name="Google Shape;154;p25"/>
              <p:cNvCxnSpPr/>
              <p:nvPr/>
            </p:nvCxnSpPr>
            <p:spPr>
              <a:xfrm>
                <a:off x="55522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5" name="Google Shape;155;p25"/>
              <p:cNvCxnSpPr/>
              <p:nvPr/>
            </p:nvCxnSpPr>
            <p:spPr>
              <a:xfrm>
                <a:off x="59003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6" name="Google Shape;156;p25"/>
              <p:cNvCxnSpPr/>
              <p:nvPr/>
            </p:nvCxnSpPr>
            <p:spPr>
              <a:xfrm>
                <a:off x="624847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7" name="Google Shape;157;p25"/>
              <p:cNvCxnSpPr/>
              <p:nvPr/>
            </p:nvCxnSpPr>
            <p:spPr>
              <a:xfrm>
                <a:off x="659658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8" name="Google Shape;158;p25"/>
              <p:cNvCxnSpPr/>
              <p:nvPr/>
            </p:nvCxnSpPr>
            <p:spPr>
              <a:xfrm>
                <a:off x="694470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59" name="Google Shape;159;p25"/>
              <p:cNvCxnSpPr/>
              <p:nvPr/>
            </p:nvCxnSpPr>
            <p:spPr>
              <a:xfrm>
                <a:off x="729281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60" name="Google Shape;160;p25"/>
              <p:cNvCxnSpPr/>
              <p:nvPr/>
            </p:nvCxnSpPr>
            <p:spPr>
              <a:xfrm>
                <a:off x="7640925"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61" name="Google Shape;161;p25"/>
              <p:cNvCxnSpPr/>
              <p:nvPr/>
            </p:nvCxnSpPr>
            <p:spPr>
              <a:xfrm>
                <a:off x="7989038"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62" name="Google Shape;162;p25"/>
              <p:cNvCxnSpPr/>
              <p:nvPr/>
            </p:nvCxnSpPr>
            <p:spPr>
              <a:xfrm>
                <a:off x="8337150"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63" name="Google Shape;163;p25"/>
              <p:cNvCxnSpPr/>
              <p:nvPr/>
            </p:nvCxnSpPr>
            <p:spPr>
              <a:xfrm>
                <a:off x="8685263" y="-180875"/>
                <a:ext cx="0" cy="5349600"/>
              </a:xfrm>
              <a:prstGeom prst="straightConnector1">
                <a:avLst/>
              </a:prstGeom>
              <a:noFill/>
              <a:ln w="9525" cap="flat" cmpd="sng">
                <a:solidFill>
                  <a:schemeClr val="accent3"/>
                </a:solidFill>
                <a:prstDash val="solid"/>
                <a:round/>
                <a:headEnd type="none" w="sm" len="sm"/>
                <a:tailEnd type="none" w="sm" len="sm"/>
              </a:ln>
            </p:spPr>
          </p:cxnSp>
          <p:cxnSp>
            <p:nvCxnSpPr>
              <p:cNvPr id="164" name="Google Shape;164;p25"/>
              <p:cNvCxnSpPr/>
              <p:nvPr/>
            </p:nvCxnSpPr>
            <p:spPr>
              <a:xfrm>
                <a:off x="8974663" y="-180875"/>
                <a:ext cx="0" cy="5349600"/>
              </a:xfrm>
              <a:prstGeom prst="straightConnector1">
                <a:avLst/>
              </a:prstGeom>
              <a:noFill/>
              <a:ln w="9525" cap="flat" cmpd="sng">
                <a:solidFill>
                  <a:schemeClr val="accent3"/>
                </a:solidFill>
                <a:prstDash val="solid"/>
                <a:round/>
                <a:headEnd type="none" w="sm" len="sm"/>
                <a:tailEnd type="none" w="sm" len="sm"/>
              </a:ln>
            </p:spPr>
          </p:cxnSp>
        </p:grpSp>
      </p:grpSp>
      <p:sp>
        <p:nvSpPr>
          <p:cNvPr id="165" name="Google Shape;165;p25"/>
          <p:cNvSpPr/>
          <p:nvPr/>
        </p:nvSpPr>
        <p:spPr>
          <a:xfrm rot="1548771">
            <a:off x="8094475" y="2494337"/>
            <a:ext cx="696832" cy="1061534"/>
          </a:xfrm>
          <a:custGeom>
            <a:avLst/>
            <a:gdLst/>
            <a:ahLst/>
            <a:cxnLst/>
            <a:rect l="l" t="t" r="r" b="b"/>
            <a:pathLst>
              <a:path w="8686" h="13232" fill="none" extrusionOk="0">
                <a:moveTo>
                  <a:pt x="6407" y="13231"/>
                </a:moveTo>
                <a:cubicBezTo>
                  <a:pt x="5462" y="12356"/>
                  <a:pt x="4756" y="11172"/>
                  <a:pt x="4646" y="9889"/>
                </a:cubicBezTo>
                <a:cubicBezTo>
                  <a:pt x="4547" y="8606"/>
                  <a:pt x="5124" y="7233"/>
                  <a:pt x="6238" y="6596"/>
                </a:cubicBezTo>
                <a:cubicBezTo>
                  <a:pt x="6835" y="6248"/>
                  <a:pt x="7641" y="6148"/>
                  <a:pt x="8168" y="6596"/>
                </a:cubicBezTo>
                <a:cubicBezTo>
                  <a:pt x="8685" y="7034"/>
                  <a:pt x="8546" y="8098"/>
                  <a:pt x="7870" y="8198"/>
                </a:cubicBezTo>
                <a:cubicBezTo>
                  <a:pt x="7651" y="8228"/>
                  <a:pt x="7422" y="8158"/>
                  <a:pt x="7213" y="8088"/>
                </a:cubicBezTo>
                <a:cubicBezTo>
                  <a:pt x="6656" y="7909"/>
                  <a:pt x="6079" y="7710"/>
                  <a:pt x="5681" y="7272"/>
                </a:cubicBezTo>
                <a:cubicBezTo>
                  <a:pt x="5203" y="6745"/>
                  <a:pt x="5094" y="5969"/>
                  <a:pt x="5134" y="5263"/>
                </a:cubicBezTo>
                <a:cubicBezTo>
                  <a:pt x="5164" y="4547"/>
                  <a:pt x="5303" y="3830"/>
                  <a:pt x="5213" y="3114"/>
                </a:cubicBezTo>
                <a:cubicBezTo>
                  <a:pt x="5074" y="1980"/>
                  <a:pt x="4308" y="936"/>
                  <a:pt x="3264" y="468"/>
                </a:cubicBezTo>
                <a:cubicBezTo>
                  <a:pt x="2219" y="0"/>
                  <a:pt x="936" y="120"/>
                  <a:pt x="1" y="77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5"/>
          <p:cNvSpPr/>
          <p:nvPr/>
        </p:nvSpPr>
        <p:spPr>
          <a:xfrm rot="-1562623">
            <a:off x="157252" y="1177213"/>
            <a:ext cx="737553" cy="1228826"/>
          </a:xfrm>
          <a:custGeom>
            <a:avLst/>
            <a:gdLst/>
            <a:ahLst/>
            <a:cxnLst/>
            <a:rect l="l" t="t" r="r" b="b"/>
            <a:pathLst>
              <a:path w="10874" h="18117" fill="none" extrusionOk="0">
                <a:moveTo>
                  <a:pt x="10784" y="4587"/>
                </a:moveTo>
                <a:cubicBezTo>
                  <a:pt x="10873" y="4030"/>
                  <a:pt x="10575" y="3492"/>
                  <a:pt x="10287" y="3005"/>
                </a:cubicBezTo>
                <a:cubicBezTo>
                  <a:pt x="9511" y="1702"/>
                  <a:pt x="8516" y="249"/>
                  <a:pt x="7004" y="110"/>
                </a:cubicBezTo>
                <a:cubicBezTo>
                  <a:pt x="5899" y="1"/>
                  <a:pt x="4815" y="707"/>
                  <a:pt x="4298" y="1682"/>
                </a:cubicBezTo>
                <a:cubicBezTo>
                  <a:pt x="3770" y="2657"/>
                  <a:pt x="3761" y="3851"/>
                  <a:pt x="4079" y="4915"/>
                </a:cubicBezTo>
                <a:cubicBezTo>
                  <a:pt x="4318" y="5721"/>
                  <a:pt x="4775" y="6507"/>
                  <a:pt x="5521" y="6885"/>
                </a:cubicBezTo>
                <a:cubicBezTo>
                  <a:pt x="6267" y="7263"/>
                  <a:pt x="7332" y="7064"/>
                  <a:pt x="7710" y="6318"/>
                </a:cubicBezTo>
                <a:cubicBezTo>
                  <a:pt x="8058" y="5631"/>
                  <a:pt x="7690" y="4726"/>
                  <a:pt x="7014" y="4358"/>
                </a:cubicBezTo>
                <a:cubicBezTo>
                  <a:pt x="6337" y="3980"/>
                  <a:pt x="5472" y="4099"/>
                  <a:pt x="4825" y="4497"/>
                </a:cubicBezTo>
                <a:cubicBezTo>
                  <a:pt x="4467" y="4726"/>
                  <a:pt x="4149" y="5024"/>
                  <a:pt x="3959" y="5402"/>
                </a:cubicBezTo>
                <a:cubicBezTo>
                  <a:pt x="3412" y="6437"/>
                  <a:pt x="3850" y="7691"/>
                  <a:pt x="4089" y="8835"/>
                </a:cubicBezTo>
                <a:cubicBezTo>
                  <a:pt x="4357" y="10118"/>
                  <a:pt x="4377" y="11461"/>
                  <a:pt x="4129" y="12744"/>
                </a:cubicBezTo>
                <a:cubicBezTo>
                  <a:pt x="4029" y="13291"/>
                  <a:pt x="3860" y="13858"/>
                  <a:pt x="3442" y="14226"/>
                </a:cubicBezTo>
                <a:cubicBezTo>
                  <a:pt x="3184" y="14445"/>
                  <a:pt x="2845" y="14575"/>
                  <a:pt x="2507" y="14644"/>
                </a:cubicBezTo>
                <a:cubicBezTo>
                  <a:pt x="1443" y="14833"/>
                  <a:pt x="159" y="14187"/>
                  <a:pt x="80" y="13122"/>
                </a:cubicBezTo>
                <a:cubicBezTo>
                  <a:pt x="0" y="12038"/>
                  <a:pt x="1234" y="11202"/>
                  <a:pt x="2298" y="11371"/>
                </a:cubicBezTo>
                <a:cubicBezTo>
                  <a:pt x="3373" y="11530"/>
                  <a:pt x="4208" y="12386"/>
                  <a:pt x="4755" y="13321"/>
                </a:cubicBezTo>
                <a:cubicBezTo>
                  <a:pt x="5302" y="14256"/>
                  <a:pt x="5641" y="15311"/>
                  <a:pt x="6198" y="16236"/>
                </a:cubicBezTo>
                <a:cubicBezTo>
                  <a:pt x="6755" y="17161"/>
                  <a:pt x="7630" y="17997"/>
                  <a:pt x="8705" y="18116"/>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5"/>
          <p:cNvSpPr/>
          <p:nvPr/>
        </p:nvSpPr>
        <p:spPr>
          <a:xfrm>
            <a:off x="717706" y="552423"/>
            <a:ext cx="7702644" cy="4034534"/>
          </a:xfrm>
          <a:custGeom>
            <a:avLst/>
            <a:gdLst/>
            <a:ahLst/>
            <a:cxnLst/>
            <a:rect l="l" t="t" r="r" b="b"/>
            <a:pathLst>
              <a:path w="92250" h="59720" extrusionOk="0">
                <a:moveTo>
                  <a:pt x="1563" y="1"/>
                </a:moveTo>
                <a:cubicBezTo>
                  <a:pt x="697" y="1"/>
                  <a:pt x="1" y="707"/>
                  <a:pt x="1" y="1563"/>
                </a:cubicBezTo>
                <a:lnTo>
                  <a:pt x="1" y="58148"/>
                </a:lnTo>
                <a:cubicBezTo>
                  <a:pt x="1" y="59013"/>
                  <a:pt x="697" y="59719"/>
                  <a:pt x="1563" y="59719"/>
                </a:cubicBezTo>
                <a:lnTo>
                  <a:pt x="90678" y="59719"/>
                </a:lnTo>
                <a:cubicBezTo>
                  <a:pt x="91543" y="59719"/>
                  <a:pt x="92250" y="59013"/>
                  <a:pt x="92250" y="58148"/>
                </a:cubicBezTo>
                <a:lnTo>
                  <a:pt x="92250" y="1563"/>
                </a:lnTo>
                <a:cubicBezTo>
                  <a:pt x="92250" y="707"/>
                  <a:pt x="91543" y="1"/>
                  <a:pt x="90678"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5"/>
          <p:cNvSpPr/>
          <p:nvPr/>
        </p:nvSpPr>
        <p:spPr>
          <a:xfrm>
            <a:off x="691988" y="552423"/>
            <a:ext cx="7741638" cy="575387"/>
          </a:xfrm>
          <a:custGeom>
            <a:avLst/>
            <a:gdLst/>
            <a:ahLst/>
            <a:cxnLst/>
            <a:rect l="l" t="t" r="r" b="b"/>
            <a:pathLst>
              <a:path w="92717" h="8517" extrusionOk="0">
                <a:moveTo>
                  <a:pt x="1274" y="1"/>
                </a:moveTo>
                <a:cubicBezTo>
                  <a:pt x="567" y="1"/>
                  <a:pt x="0" y="568"/>
                  <a:pt x="0" y="1274"/>
                </a:cubicBezTo>
                <a:lnTo>
                  <a:pt x="0" y="7770"/>
                </a:lnTo>
                <a:cubicBezTo>
                  <a:pt x="0" y="8178"/>
                  <a:pt x="329" y="8516"/>
                  <a:pt x="746" y="8516"/>
                </a:cubicBezTo>
                <a:lnTo>
                  <a:pt x="91981" y="8516"/>
                </a:lnTo>
                <a:cubicBezTo>
                  <a:pt x="92389" y="8516"/>
                  <a:pt x="92717" y="8178"/>
                  <a:pt x="92717" y="7770"/>
                </a:cubicBezTo>
                <a:lnTo>
                  <a:pt x="92717" y="1274"/>
                </a:lnTo>
                <a:cubicBezTo>
                  <a:pt x="92717" y="568"/>
                  <a:pt x="92150" y="1"/>
                  <a:pt x="91453"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5"/>
          <p:cNvSpPr/>
          <p:nvPr/>
        </p:nvSpPr>
        <p:spPr>
          <a:xfrm>
            <a:off x="7581826" y="776113"/>
            <a:ext cx="144900" cy="1449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5"/>
          <p:cNvSpPr/>
          <p:nvPr/>
        </p:nvSpPr>
        <p:spPr>
          <a:xfrm>
            <a:off x="7810626" y="776113"/>
            <a:ext cx="144900" cy="1449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5"/>
          <p:cNvSpPr/>
          <p:nvPr/>
        </p:nvSpPr>
        <p:spPr>
          <a:xfrm>
            <a:off x="8039426" y="776113"/>
            <a:ext cx="144900" cy="1449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2" name="Google Shape;172;p25"/>
          <p:cNvPicPr preferRelativeResize="0"/>
          <p:nvPr/>
        </p:nvPicPr>
        <p:blipFill rotWithShape="1">
          <a:blip r:embed="rId2">
            <a:alphaModFix/>
          </a:blip>
          <a:srcRect l="7663" t="25024" r="8116" b="10397"/>
          <a:stretch/>
        </p:blipFill>
        <p:spPr>
          <a:xfrm>
            <a:off x="701100" y="1287025"/>
            <a:ext cx="7701326" cy="3321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400"/>
              <a:buFont typeface="Bowlby One SC"/>
              <a:buNone/>
              <a:defRPr sz="3400" b="1" i="0" u="none" strike="noStrike" cap="none">
                <a:solidFill>
                  <a:schemeClr val="dk1"/>
                </a:solidFill>
                <a:latin typeface="Bowlby One SC"/>
                <a:ea typeface="Bowlby One SC"/>
                <a:cs typeface="Bowlby One SC"/>
                <a:sym typeface="Bowlby One SC"/>
              </a:defRPr>
            </a:lvl1pPr>
            <a:lvl2pPr marR="0" lvl="1"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2pPr>
            <a:lvl3pPr marR="0" lvl="2"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3pPr>
            <a:lvl4pPr marR="0" lvl="3"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4pPr>
            <a:lvl5pPr marR="0" lvl="4"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5pPr>
            <a:lvl6pPr marR="0" lvl="5"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6pPr>
            <a:lvl7pPr marR="0" lvl="6"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7pPr>
            <a:lvl8pPr marR="0" lvl="7"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8pPr>
            <a:lvl9pPr marR="0" lvl="8" algn="l" rtl="0">
              <a:lnSpc>
                <a:spcPct val="100000"/>
              </a:lnSpc>
              <a:spcBef>
                <a:spcPts val="0"/>
              </a:spcBef>
              <a:spcAft>
                <a:spcPts val="0"/>
              </a:spcAft>
              <a:buClr>
                <a:schemeClr val="dk1"/>
              </a:buClr>
              <a:buSzPts val="2800"/>
              <a:buFont typeface="Bowlby One SC"/>
              <a:buNone/>
              <a:defRPr sz="2800" b="1" i="0" u="none" strike="noStrike" cap="none">
                <a:solidFill>
                  <a:schemeClr val="dk1"/>
                </a:solidFill>
                <a:latin typeface="Bowlby One SC"/>
                <a:ea typeface="Bowlby One SC"/>
                <a:cs typeface="Bowlby One SC"/>
                <a:sym typeface="Bowlby One SC"/>
              </a:defRPr>
            </a:lvl9pPr>
          </a:lstStyle>
          <a:p>
            <a:endParaRPr/>
          </a:p>
        </p:txBody>
      </p:sp>
      <p:sp>
        <p:nvSpPr>
          <p:cNvPr id="7" name="Google Shape;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Poppins"/>
              <a:buChar char="●"/>
              <a:defRPr sz="1800" b="0" i="0" u="none" strike="noStrike" cap="none">
                <a:solidFill>
                  <a:schemeClr val="dk1"/>
                </a:solidFill>
                <a:latin typeface="Poppins"/>
                <a:ea typeface="Poppins"/>
                <a:cs typeface="Poppins"/>
                <a:sym typeface="Poppins"/>
              </a:defRPr>
            </a:lvl1pPr>
            <a:lvl2pPr marL="914400" marR="0" lvl="1"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15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7.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gif"/><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8.png"/><Relationship Id="rId7"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1.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8.jpg"/><Relationship Id="rId3" Type="http://schemas.openxmlformats.org/officeDocument/2006/relationships/image" Target="../media/image8.png"/><Relationship Id="rId7" Type="http://schemas.openxmlformats.org/officeDocument/2006/relationships/image" Target="../media/image12.jpg"/><Relationship Id="rId12"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6.jpg"/><Relationship Id="rId5" Type="http://schemas.openxmlformats.org/officeDocument/2006/relationships/image" Target="../media/image3.png"/><Relationship Id="rId10" Type="http://schemas.openxmlformats.org/officeDocument/2006/relationships/image" Target="../media/image15.jpg"/><Relationship Id="rId4" Type="http://schemas.openxmlformats.org/officeDocument/2006/relationships/image" Target="../media/image2.png"/><Relationship Id="rId9" Type="http://schemas.openxmlformats.org/officeDocument/2006/relationships/image" Target="../media/image14.jpg"/><Relationship Id="rId14" Type="http://schemas.openxmlformats.org/officeDocument/2006/relationships/image" Target="../media/image19.jp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grpSp>
        <p:nvGrpSpPr>
          <p:cNvPr id="177" name="Google Shape;177;p1"/>
          <p:cNvGrpSpPr/>
          <p:nvPr/>
        </p:nvGrpSpPr>
        <p:grpSpPr>
          <a:xfrm>
            <a:off x="897705" y="1832672"/>
            <a:ext cx="7002600" cy="1897494"/>
            <a:chOff x="1070896" y="1809482"/>
            <a:chExt cx="7002600" cy="1897494"/>
          </a:xfrm>
        </p:grpSpPr>
        <p:sp>
          <p:nvSpPr>
            <p:cNvPr id="178" name="Google Shape;178;p1"/>
            <p:cNvSpPr/>
            <p:nvPr/>
          </p:nvSpPr>
          <p:spPr>
            <a:xfrm>
              <a:off x="1070896" y="1961576"/>
              <a:ext cx="7002600" cy="1745400"/>
            </a:xfrm>
            <a:prstGeom prst="roundRect">
              <a:avLst>
                <a:gd name="adj" fmla="val 5131"/>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
            <p:cNvSpPr/>
            <p:nvPr/>
          </p:nvSpPr>
          <p:spPr>
            <a:xfrm>
              <a:off x="1070896" y="1809482"/>
              <a:ext cx="7002600" cy="1745400"/>
            </a:xfrm>
            <a:prstGeom prst="roundRect">
              <a:avLst>
                <a:gd name="adj" fmla="val 5131"/>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0" name="Google Shape;180;p1"/>
          <p:cNvGrpSpPr/>
          <p:nvPr/>
        </p:nvGrpSpPr>
        <p:grpSpPr>
          <a:xfrm rot="-392289">
            <a:off x="7434376" y="514808"/>
            <a:ext cx="1793126" cy="1729891"/>
            <a:chOff x="-1645450" y="733766"/>
            <a:chExt cx="834920" cy="805476"/>
          </a:xfrm>
        </p:grpSpPr>
        <p:sp>
          <p:nvSpPr>
            <p:cNvPr id="181" name="Google Shape;181;p1"/>
            <p:cNvSpPr/>
            <p:nvPr/>
          </p:nvSpPr>
          <p:spPr>
            <a:xfrm>
              <a:off x="-1566320" y="1296525"/>
              <a:ext cx="178944" cy="175331"/>
            </a:xfrm>
            <a:custGeom>
              <a:avLst/>
              <a:gdLst/>
              <a:ahLst/>
              <a:cxnLst/>
              <a:rect l="l" t="t" r="r" b="b"/>
              <a:pathLst>
                <a:path w="1981" h="1941" extrusionOk="0">
                  <a:moveTo>
                    <a:pt x="642" y="0"/>
                  </a:moveTo>
                  <a:cubicBezTo>
                    <a:pt x="590" y="0"/>
                    <a:pt x="538" y="20"/>
                    <a:pt x="498" y="60"/>
                  </a:cubicBezTo>
                  <a:lnTo>
                    <a:pt x="80" y="478"/>
                  </a:lnTo>
                  <a:cubicBezTo>
                    <a:pt x="0" y="557"/>
                    <a:pt x="0" y="687"/>
                    <a:pt x="80" y="766"/>
                  </a:cubicBezTo>
                  <a:lnTo>
                    <a:pt x="1194" y="1880"/>
                  </a:lnTo>
                  <a:cubicBezTo>
                    <a:pt x="1234" y="1920"/>
                    <a:pt x="1286" y="1940"/>
                    <a:pt x="1338" y="1940"/>
                  </a:cubicBezTo>
                  <a:cubicBezTo>
                    <a:pt x="1391" y="1940"/>
                    <a:pt x="1443" y="1920"/>
                    <a:pt x="1483" y="1880"/>
                  </a:cubicBezTo>
                  <a:lnTo>
                    <a:pt x="1900" y="1463"/>
                  </a:lnTo>
                  <a:cubicBezTo>
                    <a:pt x="1980" y="1383"/>
                    <a:pt x="1980" y="1254"/>
                    <a:pt x="1900" y="1174"/>
                  </a:cubicBezTo>
                  <a:lnTo>
                    <a:pt x="786" y="60"/>
                  </a:lnTo>
                  <a:cubicBezTo>
                    <a:pt x="746" y="20"/>
                    <a:pt x="694" y="0"/>
                    <a:pt x="642"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
            <p:cNvSpPr/>
            <p:nvPr/>
          </p:nvSpPr>
          <p:spPr>
            <a:xfrm>
              <a:off x="-1566320" y="1294719"/>
              <a:ext cx="178944" cy="178853"/>
            </a:xfrm>
            <a:custGeom>
              <a:avLst/>
              <a:gdLst/>
              <a:ahLst/>
              <a:cxnLst/>
              <a:rect l="l" t="t" r="r" b="b"/>
              <a:pathLst>
                <a:path w="1981" h="1980" fill="none" extrusionOk="0">
                  <a:moveTo>
                    <a:pt x="1194" y="1900"/>
                  </a:moveTo>
                  <a:lnTo>
                    <a:pt x="80" y="786"/>
                  </a:lnTo>
                  <a:cubicBezTo>
                    <a:pt x="0" y="707"/>
                    <a:pt x="0" y="577"/>
                    <a:pt x="80" y="498"/>
                  </a:cubicBezTo>
                  <a:lnTo>
                    <a:pt x="498" y="80"/>
                  </a:lnTo>
                  <a:cubicBezTo>
                    <a:pt x="577" y="0"/>
                    <a:pt x="707" y="0"/>
                    <a:pt x="786" y="80"/>
                  </a:cubicBezTo>
                  <a:lnTo>
                    <a:pt x="1900" y="1194"/>
                  </a:lnTo>
                  <a:cubicBezTo>
                    <a:pt x="1980" y="1274"/>
                    <a:pt x="1980" y="1403"/>
                    <a:pt x="1900" y="1483"/>
                  </a:cubicBezTo>
                  <a:lnTo>
                    <a:pt x="1483" y="1900"/>
                  </a:lnTo>
                  <a:cubicBezTo>
                    <a:pt x="1403" y="1980"/>
                    <a:pt x="1274" y="1980"/>
                    <a:pt x="1194" y="1900"/>
                  </a:cubicBezTo>
                  <a:close/>
                </a:path>
              </a:pathLst>
            </a:custGeom>
            <a:noFill/>
            <a:ln w="28575" cap="flat"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
            <p:cNvSpPr/>
            <p:nvPr/>
          </p:nvSpPr>
          <p:spPr>
            <a:xfrm>
              <a:off x="-1529466" y="733766"/>
              <a:ext cx="718936" cy="699425"/>
            </a:xfrm>
            <a:custGeom>
              <a:avLst/>
              <a:gdLst/>
              <a:ahLst/>
              <a:cxnLst/>
              <a:rect l="l" t="t" r="r" b="b"/>
              <a:pathLst>
                <a:path w="7959" h="7743" extrusionOk="0">
                  <a:moveTo>
                    <a:pt x="6193" y="0"/>
                  </a:moveTo>
                  <a:cubicBezTo>
                    <a:pt x="5780" y="0"/>
                    <a:pt x="5367" y="157"/>
                    <a:pt x="5054" y="470"/>
                  </a:cubicBezTo>
                  <a:lnTo>
                    <a:pt x="239" y="5295"/>
                  </a:lnTo>
                  <a:cubicBezTo>
                    <a:pt x="0" y="5524"/>
                    <a:pt x="0" y="5912"/>
                    <a:pt x="239" y="6141"/>
                  </a:cubicBezTo>
                  <a:lnTo>
                    <a:pt x="1652" y="7563"/>
                  </a:lnTo>
                  <a:cubicBezTo>
                    <a:pt x="1771" y="7683"/>
                    <a:pt x="1925" y="7742"/>
                    <a:pt x="2079" y="7742"/>
                  </a:cubicBezTo>
                  <a:cubicBezTo>
                    <a:pt x="2234" y="7742"/>
                    <a:pt x="2388" y="7683"/>
                    <a:pt x="2507" y="7563"/>
                  </a:cubicBezTo>
                  <a:lnTo>
                    <a:pt x="7332" y="2738"/>
                  </a:lnTo>
                  <a:cubicBezTo>
                    <a:pt x="7959" y="2112"/>
                    <a:pt x="7959" y="1097"/>
                    <a:pt x="7332" y="470"/>
                  </a:cubicBezTo>
                  <a:cubicBezTo>
                    <a:pt x="7019" y="157"/>
                    <a:pt x="6606" y="0"/>
                    <a:pt x="6193"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
            <p:cNvSpPr/>
            <p:nvPr/>
          </p:nvSpPr>
          <p:spPr>
            <a:xfrm>
              <a:off x="-1182596" y="773963"/>
              <a:ext cx="321755" cy="313716"/>
            </a:xfrm>
            <a:custGeom>
              <a:avLst/>
              <a:gdLst/>
              <a:ahLst/>
              <a:cxnLst/>
              <a:rect l="l" t="t" r="r" b="b"/>
              <a:pathLst>
                <a:path w="3562" h="3473" extrusionOk="0">
                  <a:moveTo>
                    <a:pt x="508" y="0"/>
                  </a:moveTo>
                  <a:cubicBezTo>
                    <a:pt x="388" y="0"/>
                    <a:pt x="269" y="45"/>
                    <a:pt x="179" y="135"/>
                  </a:cubicBezTo>
                  <a:cubicBezTo>
                    <a:pt x="0" y="314"/>
                    <a:pt x="0" y="612"/>
                    <a:pt x="179" y="791"/>
                  </a:cubicBezTo>
                  <a:lnTo>
                    <a:pt x="2726" y="3338"/>
                  </a:lnTo>
                  <a:cubicBezTo>
                    <a:pt x="2816" y="3428"/>
                    <a:pt x="2935" y="3472"/>
                    <a:pt x="3054" y="3472"/>
                  </a:cubicBezTo>
                  <a:cubicBezTo>
                    <a:pt x="3174" y="3472"/>
                    <a:pt x="3293" y="3428"/>
                    <a:pt x="3383" y="3338"/>
                  </a:cubicBezTo>
                  <a:cubicBezTo>
                    <a:pt x="3562" y="3159"/>
                    <a:pt x="3562" y="2860"/>
                    <a:pt x="3383" y="2681"/>
                  </a:cubicBezTo>
                  <a:lnTo>
                    <a:pt x="836" y="135"/>
                  </a:lnTo>
                  <a:cubicBezTo>
                    <a:pt x="746" y="45"/>
                    <a:pt x="627" y="0"/>
                    <a:pt x="508"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1"/>
            <p:cNvSpPr/>
            <p:nvPr/>
          </p:nvSpPr>
          <p:spPr>
            <a:xfrm>
              <a:off x="-1383943" y="934390"/>
              <a:ext cx="369450" cy="365114"/>
            </a:xfrm>
            <a:custGeom>
              <a:avLst/>
              <a:gdLst/>
              <a:ahLst/>
              <a:cxnLst/>
              <a:rect l="l" t="t" r="r" b="b"/>
              <a:pathLst>
                <a:path w="4090" h="4042" extrusionOk="0">
                  <a:moveTo>
                    <a:pt x="3393" y="0"/>
                  </a:moveTo>
                  <a:lnTo>
                    <a:pt x="190" y="3203"/>
                  </a:lnTo>
                  <a:cubicBezTo>
                    <a:pt x="1" y="3392"/>
                    <a:pt x="1" y="3701"/>
                    <a:pt x="190" y="3900"/>
                  </a:cubicBezTo>
                  <a:cubicBezTo>
                    <a:pt x="284" y="3994"/>
                    <a:pt x="409" y="4042"/>
                    <a:pt x="534" y="4042"/>
                  </a:cubicBezTo>
                  <a:cubicBezTo>
                    <a:pt x="660" y="4042"/>
                    <a:pt x="787" y="3994"/>
                    <a:pt x="886" y="3900"/>
                  </a:cubicBezTo>
                  <a:lnTo>
                    <a:pt x="4089" y="697"/>
                  </a:lnTo>
                  <a:lnTo>
                    <a:pt x="3393" y="0"/>
                  </a:ln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1"/>
            <p:cNvSpPr/>
            <p:nvPr/>
          </p:nvSpPr>
          <p:spPr>
            <a:xfrm>
              <a:off x="-989379" y="770892"/>
              <a:ext cx="135766" cy="119145"/>
            </a:xfrm>
            <a:custGeom>
              <a:avLst/>
              <a:gdLst/>
              <a:ahLst/>
              <a:cxnLst/>
              <a:rect l="l" t="t" r="r" b="b"/>
              <a:pathLst>
                <a:path w="1503" h="1319" extrusionOk="0">
                  <a:moveTo>
                    <a:pt x="434" y="0"/>
                  </a:moveTo>
                  <a:cubicBezTo>
                    <a:pt x="335" y="0"/>
                    <a:pt x="249" y="29"/>
                    <a:pt x="189" y="89"/>
                  </a:cubicBezTo>
                  <a:cubicBezTo>
                    <a:pt x="0" y="278"/>
                    <a:pt x="100" y="686"/>
                    <a:pt x="418" y="994"/>
                  </a:cubicBezTo>
                  <a:cubicBezTo>
                    <a:pt x="621" y="1204"/>
                    <a:pt x="867" y="1319"/>
                    <a:pt x="1065" y="1319"/>
                  </a:cubicBezTo>
                  <a:cubicBezTo>
                    <a:pt x="1168" y="1319"/>
                    <a:pt x="1259" y="1288"/>
                    <a:pt x="1323" y="1223"/>
                  </a:cubicBezTo>
                  <a:cubicBezTo>
                    <a:pt x="1502" y="1044"/>
                    <a:pt x="1403" y="636"/>
                    <a:pt x="1084" y="318"/>
                  </a:cubicBezTo>
                  <a:cubicBezTo>
                    <a:pt x="879" y="113"/>
                    <a:pt x="631" y="0"/>
                    <a:pt x="4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1"/>
            <p:cNvSpPr/>
            <p:nvPr/>
          </p:nvSpPr>
          <p:spPr>
            <a:xfrm>
              <a:off x="-1645450" y="1361202"/>
              <a:ext cx="182557" cy="178040"/>
            </a:xfrm>
            <a:custGeom>
              <a:avLst/>
              <a:gdLst/>
              <a:ahLst/>
              <a:cxnLst/>
              <a:rect l="l" t="t" r="r" b="b"/>
              <a:pathLst>
                <a:path w="2021" h="1971" extrusionOk="0">
                  <a:moveTo>
                    <a:pt x="906" y="0"/>
                  </a:moveTo>
                  <a:lnTo>
                    <a:pt x="71" y="1642"/>
                  </a:lnTo>
                  <a:cubicBezTo>
                    <a:pt x="1" y="1712"/>
                    <a:pt x="1" y="1841"/>
                    <a:pt x="71" y="1911"/>
                  </a:cubicBezTo>
                  <a:cubicBezTo>
                    <a:pt x="110" y="1950"/>
                    <a:pt x="160" y="1970"/>
                    <a:pt x="209" y="1970"/>
                  </a:cubicBezTo>
                  <a:cubicBezTo>
                    <a:pt x="257" y="1970"/>
                    <a:pt x="304" y="1950"/>
                    <a:pt x="339" y="1911"/>
                  </a:cubicBezTo>
                  <a:lnTo>
                    <a:pt x="2020" y="1234"/>
                  </a:lnTo>
                  <a:lnTo>
                    <a:pt x="906" y="0"/>
                  </a:ln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 name="Google Shape;188;p1"/>
          <p:cNvSpPr/>
          <p:nvPr/>
        </p:nvSpPr>
        <p:spPr>
          <a:xfrm>
            <a:off x="7419425" y="346634"/>
            <a:ext cx="457626" cy="376530"/>
          </a:xfrm>
          <a:custGeom>
            <a:avLst/>
            <a:gdLst/>
            <a:ahLst/>
            <a:cxnLst/>
            <a:rect l="l" t="t" r="r" b="b"/>
            <a:pathLst>
              <a:path w="5801" h="4773" extrusionOk="0">
                <a:moveTo>
                  <a:pt x="3977" y="1"/>
                </a:moveTo>
                <a:cubicBezTo>
                  <a:pt x="3560" y="1"/>
                  <a:pt x="3142" y="174"/>
                  <a:pt x="2836" y="487"/>
                </a:cubicBezTo>
                <a:lnTo>
                  <a:pt x="2816" y="497"/>
                </a:lnTo>
                <a:cubicBezTo>
                  <a:pt x="2514" y="212"/>
                  <a:pt x="2127" y="69"/>
                  <a:pt x="1740" y="69"/>
                </a:cubicBezTo>
                <a:cubicBezTo>
                  <a:pt x="1237" y="69"/>
                  <a:pt x="734" y="311"/>
                  <a:pt x="419" y="795"/>
                </a:cubicBezTo>
                <a:cubicBezTo>
                  <a:pt x="1" y="1422"/>
                  <a:pt x="140" y="2258"/>
                  <a:pt x="667" y="2795"/>
                </a:cubicBezTo>
                <a:lnTo>
                  <a:pt x="2528" y="4645"/>
                </a:lnTo>
                <a:cubicBezTo>
                  <a:pt x="2607" y="4730"/>
                  <a:pt x="2712" y="4772"/>
                  <a:pt x="2816" y="4772"/>
                </a:cubicBezTo>
                <a:cubicBezTo>
                  <a:pt x="2920" y="4772"/>
                  <a:pt x="3025" y="4730"/>
                  <a:pt x="3105" y="4645"/>
                </a:cubicBezTo>
                <a:lnTo>
                  <a:pt x="5074" y="2686"/>
                </a:lnTo>
                <a:cubicBezTo>
                  <a:pt x="5800" y="1959"/>
                  <a:pt x="5661" y="696"/>
                  <a:pt x="4656" y="169"/>
                </a:cubicBezTo>
                <a:cubicBezTo>
                  <a:pt x="4443" y="55"/>
                  <a:pt x="4210" y="1"/>
                  <a:pt x="3977"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
          <p:cNvSpPr/>
          <p:nvPr/>
        </p:nvSpPr>
        <p:spPr>
          <a:xfrm>
            <a:off x="2045170" y="392719"/>
            <a:ext cx="410471" cy="382169"/>
          </a:xfrm>
          <a:custGeom>
            <a:avLst/>
            <a:gdLst/>
            <a:ahLst/>
            <a:cxnLst/>
            <a:rect l="l" t="t" r="r" b="b"/>
            <a:pathLst>
              <a:path w="4786" h="4456" extrusionOk="0">
                <a:moveTo>
                  <a:pt x="2392" y="1"/>
                </a:moveTo>
                <a:cubicBezTo>
                  <a:pt x="2316" y="1"/>
                  <a:pt x="2239" y="41"/>
                  <a:pt x="2199" y="120"/>
                </a:cubicBezTo>
                <a:lnTo>
                  <a:pt x="1642" y="1244"/>
                </a:lnTo>
                <a:cubicBezTo>
                  <a:pt x="1612" y="1314"/>
                  <a:pt x="1553" y="1354"/>
                  <a:pt x="1483" y="1364"/>
                </a:cubicBezTo>
                <a:lnTo>
                  <a:pt x="239" y="1543"/>
                </a:lnTo>
                <a:cubicBezTo>
                  <a:pt x="70" y="1573"/>
                  <a:pt x="1" y="1781"/>
                  <a:pt x="130" y="1911"/>
                </a:cubicBezTo>
                <a:lnTo>
                  <a:pt x="1025" y="2786"/>
                </a:lnTo>
                <a:cubicBezTo>
                  <a:pt x="1075" y="2836"/>
                  <a:pt x="1095" y="2906"/>
                  <a:pt x="1085" y="2975"/>
                </a:cubicBezTo>
                <a:lnTo>
                  <a:pt x="876" y="4209"/>
                </a:lnTo>
                <a:cubicBezTo>
                  <a:pt x="853" y="4341"/>
                  <a:pt x="958" y="4456"/>
                  <a:pt x="1081" y="4456"/>
                </a:cubicBezTo>
                <a:cubicBezTo>
                  <a:pt x="1115" y="4456"/>
                  <a:pt x="1150" y="4447"/>
                  <a:pt x="1185" y="4428"/>
                </a:cubicBezTo>
                <a:lnTo>
                  <a:pt x="2289" y="3851"/>
                </a:lnTo>
                <a:cubicBezTo>
                  <a:pt x="2324" y="3831"/>
                  <a:pt x="2358" y="3821"/>
                  <a:pt x="2392" y="3821"/>
                </a:cubicBezTo>
                <a:cubicBezTo>
                  <a:pt x="2426" y="3821"/>
                  <a:pt x="2458" y="3831"/>
                  <a:pt x="2488" y="3851"/>
                </a:cubicBezTo>
                <a:lnTo>
                  <a:pt x="3602" y="4428"/>
                </a:lnTo>
                <a:cubicBezTo>
                  <a:pt x="3636" y="4447"/>
                  <a:pt x="3672" y="4456"/>
                  <a:pt x="3706" y="4456"/>
                </a:cubicBezTo>
                <a:cubicBezTo>
                  <a:pt x="3829" y="4456"/>
                  <a:pt x="3934" y="4341"/>
                  <a:pt x="3910" y="4209"/>
                </a:cubicBezTo>
                <a:lnTo>
                  <a:pt x="3691" y="2975"/>
                </a:lnTo>
                <a:cubicBezTo>
                  <a:pt x="3682" y="2906"/>
                  <a:pt x="3711" y="2836"/>
                  <a:pt x="3761" y="2786"/>
                </a:cubicBezTo>
                <a:lnTo>
                  <a:pt x="4656" y="1911"/>
                </a:lnTo>
                <a:cubicBezTo>
                  <a:pt x="4786" y="1781"/>
                  <a:pt x="4716" y="1573"/>
                  <a:pt x="4537" y="1543"/>
                </a:cubicBezTo>
                <a:lnTo>
                  <a:pt x="3294" y="1364"/>
                </a:lnTo>
                <a:cubicBezTo>
                  <a:pt x="3224" y="1354"/>
                  <a:pt x="3164" y="1314"/>
                  <a:pt x="3134" y="1244"/>
                </a:cubicBezTo>
                <a:lnTo>
                  <a:pt x="2577" y="120"/>
                </a:lnTo>
                <a:cubicBezTo>
                  <a:pt x="2542" y="41"/>
                  <a:pt x="2468" y="1"/>
                  <a:pt x="2392"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0" name="Google Shape;190;p1"/>
          <p:cNvGrpSpPr/>
          <p:nvPr/>
        </p:nvGrpSpPr>
        <p:grpSpPr>
          <a:xfrm rot="-937322">
            <a:off x="6526233" y="2691542"/>
            <a:ext cx="1883740" cy="1978115"/>
            <a:chOff x="8540375" y="3022876"/>
            <a:chExt cx="1779279" cy="1868421"/>
          </a:xfrm>
        </p:grpSpPr>
        <p:sp>
          <p:nvSpPr>
            <p:cNvPr id="191" name="Google Shape;191;p1"/>
            <p:cNvSpPr/>
            <p:nvPr/>
          </p:nvSpPr>
          <p:spPr>
            <a:xfrm>
              <a:off x="9697404" y="3022876"/>
              <a:ext cx="622250" cy="1066773"/>
            </a:xfrm>
            <a:custGeom>
              <a:avLst/>
              <a:gdLst/>
              <a:ahLst/>
              <a:cxnLst/>
              <a:rect l="l" t="t" r="r" b="b"/>
              <a:pathLst>
                <a:path w="10556" h="18097" fill="none" extrusionOk="0">
                  <a:moveTo>
                    <a:pt x="139" y="18096"/>
                  </a:moveTo>
                  <a:cubicBezTo>
                    <a:pt x="0" y="16803"/>
                    <a:pt x="139" y="15480"/>
                    <a:pt x="547" y="14236"/>
                  </a:cubicBezTo>
                  <a:cubicBezTo>
                    <a:pt x="816" y="13411"/>
                    <a:pt x="1214" y="12595"/>
                    <a:pt x="1880" y="12028"/>
                  </a:cubicBezTo>
                  <a:cubicBezTo>
                    <a:pt x="2537" y="11451"/>
                    <a:pt x="3502" y="11172"/>
                    <a:pt x="4308" y="11501"/>
                  </a:cubicBezTo>
                  <a:cubicBezTo>
                    <a:pt x="5123" y="11819"/>
                    <a:pt x="5651" y="12824"/>
                    <a:pt x="5293" y="13620"/>
                  </a:cubicBezTo>
                  <a:cubicBezTo>
                    <a:pt x="4934" y="14415"/>
                    <a:pt x="3631" y="14604"/>
                    <a:pt x="3174" y="13868"/>
                  </a:cubicBezTo>
                  <a:cubicBezTo>
                    <a:pt x="2905" y="13450"/>
                    <a:pt x="2955" y="12913"/>
                    <a:pt x="3074" y="12436"/>
                  </a:cubicBezTo>
                  <a:cubicBezTo>
                    <a:pt x="3333" y="11371"/>
                    <a:pt x="3850" y="10386"/>
                    <a:pt x="4566" y="9571"/>
                  </a:cubicBezTo>
                  <a:cubicBezTo>
                    <a:pt x="5342" y="8705"/>
                    <a:pt x="6327" y="8049"/>
                    <a:pt x="7262" y="7372"/>
                  </a:cubicBezTo>
                  <a:cubicBezTo>
                    <a:pt x="8207" y="6686"/>
                    <a:pt x="9132" y="5940"/>
                    <a:pt x="9739" y="4945"/>
                  </a:cubicBezTo>
                  <a:cubicBezTo>
                    <a:pt x="10336" y="3950"/>
                    <a:pt x="10555" y="2657"/>
                    <a:pt x="10028" y="1622"/>
                  </a:cubicBezTo>
                  <a:cubicBezTo>
                    <a:pt x="9501" y="588"/>
                    <a:pt x="8098" y="1"/>
                    <a:pt x="7093" y="588"/>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
            <p:cNvSpPr/>
            <p:nvPr/>
          </p:nvSpPr>
          <p:spPr>
            <a:xfrm>
              <a:off x="8540375" y="4178740"/>
              <a:ext cx="1721798" cy="712557"/>
            </a:xfrm>
            <a:custGeom>
              <a:avLst/>
              <a:gdLst/>
              <a:ahLst/>
              <a:cxnLst/>
              <a:rect l="l" t="t" r="r" b="b"/>
              <a:pathLst>
                <a:path w="29209" h="12088" extrusionOk="0">
                  <a:moveTo>
                    <a:pt x="1144" y="0"/>
                  </a:moveTo>
                  <a:cubicBezTo>
                    <a:pt x="508" y="0"/>
                    <a:pt x="0" y="518"/>
                    <a:pt x="0" y="1144"/>
                  </a:cubicBezTo>
                  <a:lnTo>
                    <a:pt x="0" y="10943"/>
                  </a:lnTo>
                  <a:cubicBezTo>
                    <a:pt x="0" y="11580"/>
                    <a:pt x="508" y="12087"/>
                    <a:pt x="1144" y="12087"/>
                  </a:cubicBezTo>
                  <a:lnTo>
                    <a:pt x="28064" y="12087"/>
                  </a:lnTo>
                  <a:cubicBezTo>
                    <a:pt x="28701" y="12087"/>
                    <a:pt x="29208" y="11580"/>
                    <a:pt x="29208" y="10943"/>
                  </a:cubicBezTo>
                  <a:lnTo>
                    <a:pt x="29208" y="1144"/>
                  </a:lnTo>
                  <a:cubicBezTo>
                    <a:pt x="29208" y="518"/>
                    <a:pt x="28701" y="0"/>
                    <a:pt x="28064"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
            <p:cNvSpPr/>
            <p:nvPr/>
          </p:nvSpPr>
          <p:spPr>
            <a:xfrm>
              <a:off x="8540375" y="4075521"/>
              <a:ext cx="1721798" cy="712557"/>
            </a:xfrm>
            <a:custGeom>
              <a:avLst/>
              <a:gdLst/>
              <a:ahLst/>
              <a:cxnLst/>
              <a:rect l="l" t="t" r="r" b="b"/>
              <a:pathLst>
                <a:path w="29209" h="12088" extrusionOk="0">
                  <a:moveTo>
                    <a:pt x="1144" y="0"/>
                  </a:moveTo>
                  <a:cubicBezTo>
                    <a:pt x="508" y="0"/>
                    <a:pt x="0" y="508"/>
                    <a:pt x="0" y="1144"/>
                  </a:cubicBezTo>
                  <a:lnTo>
                    <a:pt x="0" y="10943"/>
                  </a:lnTo>
                  <a:cubicBezTo>
                    <a:pt x="0" y="11570"/>
                    <a:pt x="508" y="12087"/>
                    <a:pt x="1144" y="12087"/>
                  </a:cubicBezTo>
                  <a:lnTo>
                    <a:pt x="28064" y="12087"/>
                  </a:lnTo>
                  <a:cubicBezTo>
                    <a:pt x="28701" y="12087"/>
                    <a:pt x="29208" y="11570"/>
                    <a:pt x="29208" y="10943"/>
                  </a:cubicBezTo>
                  <a:lnTo>
                    <a:pt x="29208" y="1144"/>
                  </a:lnTo>
                  <a:cubicBezTo>
                    <a:pt x="29208" y="508"/>
                    <a:pt x="28701" y="0"/>
                    <a:pt x="28064"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
            <p:cNvSpPr/>
            <p:nvPr/>
          </p:nvSpPr>
          <p:spPr>
            <a:xfrm>
              <a:off x="8540375" y="4075521"/>
              <a:ext cx="1721798" cy="712557"/>
            </a:xfrm>
            <a:custGeom>
              <a:avLst/>
              <a:gdLst/>
              <a:ahLst/>
              <a:cxnLst/>
              <a:rect l="l" t="t" r="r" b="b"/>
              <a:pathLst>
                <a:path w="29209" h="12088" extrusionOk="0">
                  <a:moveTo>
                    <a:pt x="24533" y="0"/>
                  </a:moveTo>
                  <a:lnTo>
                    <a:pt x="24533" y="6656"/>
                  </a:lnTo>
                  <a:cubicBezTo>
                    <a:pt x="24533" y="7282"/>
                    <a:pt x="24025" y="7800"/>
                    <a:pt x="23388" y="7800"/>
                  </a:cubicBezTo>
                  <a:lnTo>
                    <a:pt x="0" y="7800"/>
                  </a:lnTo>
                  <a:lnTo>
                    <a:pt x="0" y="10943"/>
                  </a:lnTo>
                  <a:cubicBezTo>
                    <a:pt x="0" y="11570"/>
                    <a:pt x="508" y="12087"/>
                    <a:pt x="1144" y="12087"/>
                  </a:cubicBezTo>
                  <a:lnTo>
                    <a:pt x="28064" y="12087"/>
                  </a:lnTo>
                  <a:cubicBezTo>
                    <a:pt x="28701" y="12087"/>
                    <a:pt x="29208" y="11570"/>
                    <a:pt x="29208" y="10943"/>
                  </a:cubicBezTo>
                  <a:lnTo>
                    <a:pt x="29208" y="1144"/>
                  </a:lnTo>
                  <a:cubicBezTo>
                    <a:pt x="29208" y="508"/>
                    <a:pt x="28701" y="0"/>
                    <a:pt x="28064" y="0"/>
                  </a:cubicBezTo>
                  <a:close/>
                </a:path>
              </a:pathLst>
            </a:custGeom>
            <a:solidFill>
              <a:srgbClr val="4C1313">
                <a:alpha val="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
            <p:cNvSpPr/>
            <p:nvPr/>
          </p:nvSpPr>
          <p:spPr>
            <a:xfrm>
              <a:off x="8688747" y="417874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
            <p:cNvSpPr/>
            <p:nvPr/>
          </p:nvSpPr>
          <p:spPr>
            <a:xfrm>
              <a:off x="8688747" y="413653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
            <p:cNvSpPr/>
            <p:nvPr/>
          </p:nvSpPr>
          <p:spPr>
            <a:xfrm>
              <a:off x="8907443" y="417874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
            <p:cNvSpPr/>
            <p:nvPr/>
          </p:nvSpPr>
          <p:spPr>
            <a:xfrm>
              <a:off x="8907443" y="413653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
            <p:cNvSpPr/>
            <p:nvPr/>
          </p:nvSpPr>
          <p:spPr>
            <a:xfrm>
              <a:off x="9125610" y="4178740"/>
              <a:ext cx="115007" cy="115007"/>
            </a:xfrm>
            <a:custGeom>
              <a:avLst/>
              <a:gdLst/>
              <a:ahLst/>
              <a:cxnLst/>
              <a:rect l="l" t="t" r="r" b="b"/>
              <a:pathLst>
                <a:path w="1951" h="1951"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
            <p:cNvSpPr/>
            <p:nvPr/>
          </p:nvSpPr>
          <p:spPr>
            <a:xfrm>
              <a:off x="9125610" y="4136533"/>
              <a:ext cx="115007" cy="114948"/>
            </a:xfrm>
            <a:custGeom>
              <a:avLst/>
              <a:gdLst/>
              <a:ahLst/>
              <a:cxnLst/>
              <a:rect l="l" t="t" r="r" b="b"/>
              <a:pathLst>
                <a:path w="1951" h="1950"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
            <p:cNvSpPr/>
            <p:nvPr/>
          </p:nvSpPr>
          <p:spPr>
            <a:xfrm>
              <a:off x="9343776" y="4178740"/>
              <a:ext cx="115007" cy="115007"/>
            </a:xfrm>
            <a:custGeom>
              <a:avLst/>
              <a:gdLst/>
              <a:ahLst/>
              <a:cxnLst/>
              <a:rect l="l" t="t" r="r" b="b"/>
              <a:pathLst>
                <a:path w="1951"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
            <p:cNvSpPr/>
            <p:nvPr/>
          </p:nvSpPr>
          <p:spPr>
            <a:xfrm>
              <a:off x="9343776" y="4136533"/>
              <a:ext cx="115007" cy="114948"/>
            </a:xfrm>
            <a:custGeom>
              <a:avLst/>
              <a:gdLst/>
              <a:ahLst/>
              <a:cxnLst/>
              <a:rect l="l" t="t" r="r" b="b"/>
              <a:pathLst>
                <a:path w="1951"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
            <p:cNvSpPr/>
            <p:nvPr/>
          </p:nvSpPr>
          <p:spPr>
            <a:xfrm>
              <a:off x="9561942" y="4178740"/>
              <a:ext cx="114948" cy="115007"/>
            </a:xfrm>
            <a:custGeom>
              <a:avLst/>
              <a:gdLst/>
              <a:ahLst/>
              <a:cxnLst/>
              <a:rect l="l" t="t" r="r" b="b"/>
              <a:pathLst>
                <a:path w="1950"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
            <p:cNvSpPr/>
            <p:nvPr/>
          </p:nvSpPr>
          <p:spPr>
            <a:xfrm>
              <a:off x="9561942" y="4136533"/>
              <a:ext cx="114948" cy="114948"/>
            </a:xfrm>
            <a:custGeom>
              <a:avLst/>
              <a:gdLst/>
              <a:ahLst/>
              <a:cxnLst/>
              <a:rect l="l" t="t" r="r" b="b"/>
              <a:pathLst>
                <a:path w="1950"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
            <p:cNvSpPr/>
            <p:nvPr/>
          </p:nvSpPr>
          <p:spPr>
            <a:xfrm>
              <a:off x="9780049" y="417874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
            <p:cNvSpPr/>
            <p:nvPr/>
          </p:nvSpPr>
          <p:spPr>
            <a:xfrm>
              <a:off x="9780049" y="413653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
            <p:cNvSpPr/>
            <p:nvPr/>
          </p:nvSpPr>
          <p:spPr>
            <a:xfrm>
              <a:off x="9998215" y="417874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
            <p:cNvSpPr/>
            <p:nvPr/>
          </p:nvSpPr>
          <p:spPr>
            <a:xfrm>
              <a:off x="9998215" y="413653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
            <p:cNvSpPr/>
            <p:nvPr/>
          </p:nvSpPr>
          <p:spPr>
            <a:xfrm>
              <a:off x="8688747" y="438282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
            <p:cNvSpPr/>
            <p:nvPr/>
          </p:nvSpPr>
          <p:spPr>
            <a:xfrm>
              <a:off x="8688747" y="434061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
            <p:cNvSpPr/>
            <p:nvPr/>
          </p:nvSpPr>
          <p:spPr>
            <a:xfrm>
              <a:off x="8907443" y="438282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
            <p:cNvSpPr/>
            <p:nvPr/>
          </p:nvSpPr>
          <p:spPr>
            <a:xfrm>
              <a:off x="8907443" y="434061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
            <p:cNvSpPr/>
            <p:nvPr/>
          </p:nvSpPr>
          <p:spPr>
            <a:xfrm>
              <a:off x="9125610" y="4382820"/>
              <a:ext cx="115007" cy="115007"/>
            </a:xfrm>
            <a:custGeom>
              <a:avLst/>
              <a:gdLst/>
              <a:ahLst/>
              <a:cxnLst/>
              <a:rect l="l" t="t" r="r" b="b"/>
              <a:pathLst>
                <a:path w="1951" h="1951"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
            <p:cNvSpPr/>
            <p:nvPr/>
          </p:nvSpPr>
          <p:spPr>
            <a:xfrm>
              <a:off x="9125610" y="4340613"/>
              <a:ext cx="115007" cy="114948"/>
            </a:xfrm>
            <a:custGeom>
              <a:avLst/>
              <a:gdLst/>
              <a:ahLst/>
              <a:cxnLst/>
              <a:rect l="l" t="t" r="r" b="b"/>
              <a:pathLst>
                <a:path w="1951" h="1950"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
            <p:cNvSpPr/>
            <p:nvPr/>
          </p:nvSpPr>
          <p:spPr>
            <a:xfrm>
              <a:off x="9343776" y="4382820"/>
              <a:ext cx="115007" cy="115007"/>
            </a:xfrm>
            <a:custGeom>
              <a:avLst/>
              <a:gdLst/>
              <a:ahLst/>
              <a:cxnLst/>
              <a:rect l="l" t="t" r="r" b="b"/>
              <a:pathLst>
                <a:path w="1951"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
            <p:cNvSpPr/>
            <p:nvPr/>
          </p:nvSpPr>
          <p:spPr>
            <a:xfrm>
              <a:off x="9343776" y="4340613"/>
              <a:ext cx="115007" cy="114948"/>
            </a:xfrm>
            <a:custGeom>
              <a:avLst/>
              <a:gdLst/>
              <a:ahLst/>
              <a:cxnLst/>
              <a:rect l="l" t="t" r="r" b="b"/>
              <a:pathLst>
                <a:path w="1951"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
            <p:cNvSpPr/>
            <p:nvPr/>
          </p:nvSpPr>
          <p:spPr>
            <a:xfrm>
              <a:off x="9561942" y="4382820"/>
              <a:ext cx="114948" cy="115007"/>
            </a:xfrm>
            <a:custGeom>
              <a:avLst/>
              <a:gdLst/>
              <a:ahLst/>
              <a:cxnLst/>
              <a:rect l="l" t="t" r="r" b="b"/>
              <a:pathLst>
                <a:path w="1950"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
            <p:cNvSpPr/>
            <p:nvPr/>
          </p:nvSpPr>
          <p:spPr>
            <a:xfrm>
              <a:off x="9561942" y="4340613"/>
              <a:ext cx="114948" cy="114948"/>
            </a:xfrm>
            <a:custGeom>
              <a:avLst/>
              <a:gdLst/>
              <a:ahLst/>
              <a:cxnLst/>
              <a:rect l="l" t="t" r="r" b="b"/>
              <a:pathLst>
                <a:path w="1950"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
            <p:cNvSpPr/>
            <p:nvPr/>
          </p:nvSpPr>
          <p:spPr>
            <a:xfrm>
              <a:off x="9780049" y="438282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
            <p:cNvSpPr/>
            <p:nvPr/>
          </p:nvSpPr>
          <p:spPr>
            <a:xfrm>
              <a:off x="9780049" y="434061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
            <p:cNvSpPr/>
            <p:nvPr/>
          </p:nvSpPr>
          <p:spPr>
            <a:xfrm>
              <a:off x="9998215" y="438282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
            <p:cNvSpPr/>
            <p:nvPr/>
          </p:nvSpPr>
          <p:spPr>
            <a:xfrm>
              <a:off x="9998215" y="434061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
            <p:cNvSpPr/>
            <p:nvPr/>
          </p:nvSpPr>
          <p:spPr>
            <a:xfrm>
              <a:off x="8688747" y="458631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
            <p:cNvSpPr/>
            <p:nvPr/>
          </p:nvSpPr>
          <p:spPr>
            <a:xfrm>
              <a:off x="8688747" y="4544044"/>
              <a:ext cx="115596" cy="115007"/>
            </a:xfrm>
            <a:custGeom>
              <a:avLst/>
              <a:gdLst/>
              <a:ahLst/>
              <a:cxnLst/>
              <a:rect l="l" t="t" r="r" b="b"/>
              <a:pathLst>
                <a:path w="1961" h="1951" extrusionOk="0">
                  <a:moveTo>
                    <a:pt x="985" y="1"/>
                  </a:moveTo>
                  <a:cubicBezTo>
                    <a:pt x="438" y="1"/>
                    <a:pt x="0" y="439"/>
                    <a:pt x="0" y="976"/>
                  </a:cubicBezTo>
                  <a:cubicBezTo>
                    <a:pt x="0" y="1513"/>
                    <a:pt x="438" y="1951"/>
                    <a:pt x="985" y="1951"/>
                  </a:cubicBezTo>
                  <a:cubicBezTo>
                    <a:pt x="1522" y="1951"/>
                    <a:pt x="1960" y="1513"/>
                    <a:pt x="1960" y="976"/>
                  </a:cubicBezTo>
                  <a:cubicBezTo>
                    <a:pt x="1960" y="439"/>
                    <a:pt x="1522" y="1"/>
                    <a:pt x="985"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
            <p:cNvSpPr/>
            <p:nvPr/>
          </p:nvSpPr>
          <p:spPr>
            <a:xfrm>
              <a:off x="9780049" y="458631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
            <p:cNvSpPr/>
            <p:nvPr/>
          </p:nvSpPr>
          <p:spPr>
            <a:xfrm>
              <a:off x="9780049" y="4544044"/>
              <a:ext cx="115007" cy="115007"/>
            </a:xfrm>
            <a:custGeom>
              <a:avLst/>
              <a:gdLst/>
              <a:ahLst/>
              <a:cxnLst/>
              <a:rect l="l" t="t" r="r" b="b"/>
              <a:pathLst>
                <a:path w="1951" h="1951" extrusionOk="0">
                  <a:moveTo>
                    <a:pt x="976" y="1"/>
                  </a:moveTo>
                  <a:cubicBezTo>
                    <a:pt x="439" y="1"/>
                    <a:pt x="1" y="439"/>
                    <a:pt x="1" y="976"/>
                  </a:cubicBezTo>
                  <a:cubicBezTo>
                    <a:pt x="1" y="1513"/>
                    <a:pt x="439" y="1951"/>
                    <a:pt x="976" y="1951"/>
                  </a:cubicBezTo>
                  <a:cubicBezTo>
                    <a:pt x="1513" y="1951"/>
                    <a:pt x="1951" y="1513"/>
                    <a:pt x="1951" y="976"/>
                  </a:cubicBezTo>
                  <a:cubicBezTo>
                    <a:pt x="1951" y="439"/>
                    <a:pt x="1513" y="1"/>
                    <a:pt x="976"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
            <p:cNvSpPr/>
            <p:nvPr/>
          </p:nvSpPr>
          <p:spPr>
            <a:xfrm>
              <a:off x="9998215" y="458631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
            <p:cNvSpPr/>
            <p:nvPr/>
          </p:nvSpPr>
          <p:spPr>
            <a:xfrm>
              <a:off x="9998215" y="4544044"/>
              <a:ext cx="115596" cy="115007"/>
            </a:xfrm>
            <a:custGeom>
              <a:avLst/>
              <a:gdLst/>
              <a:ahLst/>
              <a:cxnLst/>
              <a:rect l="l" t="t" r="r" b="b"/>
              <a:pathLst>
                <a:path w="1961" h="1951" extrusionOk="0">
                  <a:moveTo>
                    <a:pt x="985" y="1"/>
                  </a:moveTo>
                  <a:cubicBezTo>
                    <a:pt x="438" y="1"/>
                    <a:pt x="0" y="439"/>
                    <a:pt x="0" y="976"/>
                  </a:cubicBezTo>
                  <a:cubicBezTo>
                    <a:pt x="0" y="1513"/>
                    <a:pt x="438" y="1951"/>
                    <a:pt x="985" y="1951"/>
                  </a:cubicBezTo>
                  <a:cubicBezTo>
                    <a:pt x="1523" y="1951"/>
                    <a:pt x="1960" y="1513"/>
                    <a:pt x="1960" y="976"/>
                  </a:cubicBezTo>
                  <a:cubicBezTo>
                    <a:pt x="1960" y="439"/>
                    <a:pt x="1523" y="1"/>
                    <a:pt x="985"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
            <p:cNvSpPr/>
            <p:nvPr/>
          </p:nvSpPr>
          <p:spPr>
            <a:xfrm>
              <a:off x="8907443" y="4573990"/>
              <a:ext cx="769442" cy="127327"/>
            </a:xfrm>
            <a:custGeom>
              <a:avLst/>
              <a:gdLst/>
              <a:ahLst/>
              <a:cxnLst/>
              <a:rect l="l" t="t" r="r" b="b"/>
              <a:pathLst>
                <a:path w="13053" h="2160" extrusionOk="0">
                  <a:moveTo>
                    <a:pt x="727" y="0"/>
                  </a:moveTo>
                  <a:cubicBezTo>
                    <a:pt x="319" y="0"/>
                    <a:pt x="1" y="329"/>
                    <a:pt x="1" y="727"/>
                  </a:cubicBezTo>
                  <a:lnTo>
                    <a:pt x="1" y="1433"/>
                  </a:lnTo>
                  <a:cubicBezTo>
                    <a:pt x="1" y="1841"/>
                    <a:pt x="319" y="2159"/>
                    <a:pt x="727" y="2159"/>
                  </a:cubicBezTo>
                  <a:lnTo>
                    <a:pt x="12327" y="2159"/>
                  </a:lnTo>
                  <a:cubicBezTo>
                    <a:pt x="12725" y="2159"/>
                    <a:pt x="13053" y="1841"/>
                    <a:pt x="13053" y="1433"/>
                  </a:cubicBezTo>
                  <a:lnTo>
                    <a:pt x="13053" y="727"/>
                  </a:lnTo>
                  <a:cubicBezTo>
                    <a:pt x="13053" y="329"/>
                    <a:pt x="12725" y="0"/>
                    <a:pt x="12327"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
            <p:cNvSpPr/>
            <p:nvPr/>
          </p:nvSpPr>
          <p:spPr>
            <a:xfrm>
              <a:off x="8907443" y="4532372"/>
              <a:ext cx="769442" cy="127268"/>
            </a:xfrm>
            <a:custGeom>
              <a:avLst/>
              <a:gdLst/>
              <a:ahLst/>
              <a:cxnLst/>
              <a:rect l="l" t="t" r="r" b="b"/>
              <a:pathLst>
                <a:path w="13053" h="2159" extrusionOk="0">
                  <a:moveTo>
                    <a:pt x="727" y="0"/>
                  </a:moveTo>
                  <a:cubicBezTo>
                    <a:pt x="319" y="0"/>
                    <a:pt x="1" y="328"/>
                    <a:pt x="1" y="726"/>
                  </a:cubicBezTo>
                  <a:lnTo>
                    <a:pt x="1" y="1433"/>
                  </a:lnTo>
                  <a:cubicBezTo>
                    <a:pt x="1" y="1840"/>
                    <a:pt x="319" y="2159"/>
                    <a:pt x="727" y="2159"/>
                  </a:cubicBezTo>
                  <a:lnTo>
                    <a:pt x="12327" y="2159"/>
                  </a:lnTo>
                  <a:cubicBezTo>
                    <a:pt x="12725" y="2159"/>
                    <a:pt x="13053" y="1840"/>
                    <a:pt x="13053" y="1433"/>
                  </a:cubicBezTo>
                  <a:lnTo>
                    <a:pt x="13053" y="726"/>
                  </a:lnTo>
                  <a:cubicBezTo>
                    <a:pt x="13053" y="328"/>
                    <a:pt x="12725" y="0"/>
                    <a:pt x="12327"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1" name="Google Shape;231;p1"/>
          <p:cNvSpPr txBox="1">
            <a:spLocks noGrp="1"/>
          </p:cNvSpPr>
          <p:nvPr>
            <p:ph type="title" idx="4294967295"/>
          </p:nvPr>
        </p:nvSpPr>
        <p:spPr>
          <a:xfrm>
            <a:off x="865773" y="2088801"/>
            <a:ext cx="7066464" cy="10926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3400"/>
              <a:buNone/>
            </a:pPr>
            <a:r>
              <a:rPr lang="en-US" sz="5100"/>
              <a:t>PYTHON</a:t>
            </a:r>
            <a:br>
              <a:rPr lang="en-US" sz="5100"/>
            </a:br>
            <a:r>
              <a:rPr lang="en-US" sz="5100"/>
              <a:t>BEGINNER COURSE</a:t>
            </a:r>
            <a:endParaRPr sz="5100"/>
          </a:p>
        </p:txBody>
      </p:sp>
      <p:grpSp>
        <p:nvGrpSpPr>
          <p:cNvPr id="232" name="Google Shape;232;p1"/>
          <p:cNvGrpSpPr/>
          <p:nvPr/>
        </p:nvGrpSpPr>
        <p:grpSpPr>
          <a:xfrm>
            <a:off x="6820524" y="1426112"/>
            <a:ext cx="580547" cy="528926"/>
            <a:chOff x="7953250" y="1084584"/>
            <a:chExt cx="580547" cy="528926"/>
          </a:xfrm>
        </p:grpSpPr>
        <p:sp>
          <p:nvSpPr>
            <p:cNvPr id="233" name="Google Shape;233;p1"/>
            <p:cNvSpPr/>
            <p:nvPr/>
          </p:nvSpPr>
          <p:spPr>
            <a:xfrm>
              <a:off x="7953250" y="1084584"/>
              <a:ext cx="580547" cy="528926"/>
            </a:xfrm>
            <a:custGeom>
              <a:avLst/>
              <a:gdLst/>
              <a:ahLst/>
              <a:cxnLst/>
              <a:rect l="l" t="t" r="r" b="b"/>
              <a:pathLst>
                <a:path w="7850" h="7152" extrusionOk="0">
                  <a:moveTo>
                    <a:pt x="3930" y="1"/>
                  </a:moveTo>
                  <a:cubicBezTo>
                    <a:pt x="3015" y="1"/>
                    <a:pt x="2100" y="352"/>
                    <a:pt x="1403" y="1053"/>
                  </a:cubicBezTo>
                  <a:cubicBezTo>
                    <a:pt x="1" y="2446"/>
                    <a:pt x="1" y="4704"/>
                    <a:pt x="1403" y="6106"/>
                  </a:cubicBezTo>
                  <a:cubicBezTo>
                    <a:pt x="2100" y="6803"/>
                    <a:pt x="3015" y="7151"/>
                    <a:pt x="3930" y="7151"/>
                  </a:cubicBezTo>
                  <a:cubicBezTo>
                    <a:pt x="4845" y="7151"/>
                    <a:pt x="5761" y="6803"/>
                    <a:pt x="6457" y="6106"/>
                  </a:cubicBezTo>
                  <a:cubicBezTo>
                    <a:pt x="7850" y="4704"/>
                    <a:pt x="7850" y="2446"/>
                    <a:pt x="6457" y="1053"/>
                  </a:cubicBezTo>
                  <a:cubicBezTo>
                    <a:pt x="5761" y="352"/>
                    <a:pt x="4845" y="1"/>
                    <a:pt x="393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
            <p:cNvSpPr/>
            <p:nvPr/>
          </p:nvSpPr>
          <p:spPr>
            <a:xfrm>
              <a:off x="8109222"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
            <p:cNvSpPr/>
            <p:nvPr/>
          </p:nvSpPr>
          <p:spPr>
            <a:xfrm>
              <a:off x="8362297"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
            <p:cNvSpPr/>
            <p:nvPr/>
          </p:nvSpPr>
          <p:spPr>
            <a:xfrm>
              <a:off x="8182068" y="1377226"/>
              <a:ext cx="122174" cy="49402"/>
            </a:xfrm>
            <a:custGeom>
              <a:avLst/>
              <a:gdLst/>
              <a:ahLst/>
              <a:cxnLst/>
              <a:rect l="l" t="t" r="r" b="b"/>
              <a:pathLst>
                <a:path w="1652" h="668" fill="none" extrusionOk="0">
                  <a:moveTo>
                    <a:pt x="0" y="1"/>
                  </a:moveTo>
                  <a:cubicBezTo>
                    <a:pt x="0" y="1"/>
                    <a:pt x="946" y="667"/>
                    <a:pt x="1652" y="1"/>
                  </a:cubicBez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7" name="Google Shape;237;p1"/>
          <p:cNvGrpSpPr/>
          <p:nvPr/>
        </p:nvGrpSpPr>
        <p:grpSpPr>
          <a:xfrm>
            <a:off x="1003181" y="2092733"/>
            <a:ext cx="6812620" cy="1118746"/>
            <a:chOff x="1499457" y="2909796"/>
            <a:chExt cx="5966499" cy="1041869"/>
          </a:xfrm>
        </p:grpSpPr>
        <p:sp>
          <p:nvSpPr>
            <p:cNvPr id="238" name="Google Shape;238;p1"/>
            <p:cNvSpPr/>
            <p:nvPr/>
          </p:nvSpPr>
          <p:spPr>
            <a:xfrm>
              <a:off x="3204654" y="2909796"/>
              <a:ext cx="2553081" cy="453446"/>
            </a:xfrm>
            <a:prstGeom prst="rect">
              <a:avLst/>
            </a:prstGeom>
          </p:spPr>
          <p:txBody>
            <a:bodyPr>
              <a:prstTxWarp prst="textPlain">
                <a:avLst/>
              </a:prstTxWarp>
            </a:bodyPr>
            <a:lstStyle/>
            <a:p>
              <a:pPr lvl="0" algn="ctr"/>
              <a:r>
                <a:rPr b="1" i="0">
                  <a:ln w="28575" cap="flat" cmpd="sng">
                    <a:solidFill>
                      <a:schemeClr val="dk1"/>
                    </a:solidFill>
                    <a:prstDash val="solid"/>
                    <a:round/>
                    <a:headEnd type="none" w="sm" len="sm"/>
                    <a:tailEnd type="none" w="sm" len="sm"/>
                  </a:ln>
                  <a:solidFill>
                    <a:srgbClr val="46E2CE"/>
                  </a:solidFill>
                  <a:latin typeface="Bowlby One SC"/>
                </a:rPr>
                <a:t>PYTHON</a:t>
              </a:r>
            </a:p>
          </p:txBody>
        </p:sp>
        <p:sp>
          <p:nvSpPr>
            <p:cNvPr id="239" name="Google Shape;239;p1"/>
            <p:cNvSpPr/>
            <p:nvPr/>
          </p:nvSpPr>
          <p:spPr>
            <a:xfrm>
              <a:off x="1499457" y="3454318"/>
              <a:ext cx="5966499" cy="497347"/>
            </a:xfrm>
            <a:prstGeom prst="rect">
              <a:avLst/>
            </a:prstGeom>
          </p:spPr>
          <p:txBody>
            <a:bodyPr>
              <a:prstTxWarp prst="textPlain">
                <a:avLst/>
              </a:prstTxWarp>
            </a:bodyPr>
            <a:lstStyle/>
            <a:p>
              <a:pPr lvl="0" algn="ctr"/>
              <a:r>
                <a:rPr b="1" i="0" dirty="0">
                  <a:ln w="28575" cap="flat" cmpd="sng">
                    <a:solidFill>
                      <a:schemeClr val="dk1"/>
                    </a:solidFill>
                    <a:prstDash val="solid"/>
                    <a:round/>
                    <a:headEnd type="none" w="sm" len="sm"/>
                    <a:tailEnd type="none" w="sm" len="sm"/>
                  </a:ln>
                  <a:solidFill>
                    <a:schemeClr val="accent2"/>
                  </a:solidFill>
                  <a:latin typeface="Bowlby One SC"/>
                </a:rPr>
                <a:t>BEGINNER COURSE</a:t>
              </a:r>
            </a:p>
          </p:txBody>
        </p:sp>
      </p:grpSp>
      <p:grpSp>
        <p:nvGrpSpPr>
          <p:cNvPr id="240" name="Google Shape;240;p1"/>
          <p:cNvGrpSpPr/>
          <p:nvPr/>
        </p:nvGrpSpPr>
        <p:grpSpPr>
          <a:xfrm rot="-151246">
            <a:off x="345333" y="3004230"/>
            <a:ext cx="1152792" cy="1848542"/>
            <a:chOff x="10740175" y="552419"/>
            <a:chExt cx="1095062" cy="1755969"/>
          </a:xfrm>
        </p:grpSpPr>
        <p:sp>
          <p:nvSpPr>
            <p:cNvPr id="241" name="Google Shape;241;p1"/>
            <p:cNvSpPr/>
            <p:nvPr/>
          </p:nvSpPr>
          <p:spPr>
            <a:xfrm>
              <a:off x="10818190" y="552419"/>
              <a:ext cx="476135" cy="578643"/>
            </a:xfrm>
            <a:custGeom>
              <a:avLst/>
              <a:gdLst/>
              <a:ahLst/>
              <a:cxnLst/>
              <a:rect l="l" t="t" r="r" b="b"/>
              <a:pathLst>
                <a:path w="5035" h="6119" fill="none" extrusionOk="0">
                  <a:moveTo>
                    <a:pt x="2200" y="6119"/>
                  </a:moveTo>
                  <a:cubicBezTo>
                    <a:pt x="1623" y="5502"/>
                    <a:pt x="1294" y="4646"/>
                    <a:pt x="1324" y="3791"/>
                  </a:cubicBezTo>
                  <a:cubicBezTo>
                    <a:pt x="1334" y="3443"/>
                    <a:pt x="1414" y="3065"/>
                    <a:pt x="1682" y="2846"/>
                  </a:cubicBezTo>
                  <a:cubicBezTo>
                    <a:pt x="1951" y="2617"/>
                    <a:pt x="2448" y="2667"/>
                    <a:pt x="2568" y="2995"/>
                  </a:cubicBezTo>
                  <a:cubicBezTo>
                    <a:pt x="2617" y="3154"/>
                    <a:pt x="2587" y="3323"/>
                    <a:pt x="2508" y="3463"/>
                  </a:cubicBezTo>
                  <a:cubicBezTo>
                    <a:pt x="2289" y="3900"/>
                    <a:pt x="1752" y="4119"/>
                    <a:pt x="1274" y="4020"/>
                  </a:cubicBezTo>
                  <a:cubicBezTo>
                    <a:pt x="797" y="3930"/>
                    <a:pt x="399" y="3552"/>
                    <a:pt x="210" y="3104"/>
                  </a:cubicBezTo>
                  <a:cubicBezTo>
                    <a:pt x="11" y="2667"/>
                    <a:pt x="1" y="2149"/>
                    <a:pt x="100" y="1682"/>
                  </a:cubicBezTo>
                  <a:cubicBezTo>
                    <a:pt x="210" y="1135"/>
                    <a:pt x="488" y="588"/>
                    <a:pt x="986" y="339"/>
                  </a:cubicBezTo>
                  <a:cubicBezTo>
                    <a:pt x="1613" y="1"/>
                    <a:pt x="2389" y="229"/>
                    <a:pt x="3035" y="528"/>
                  </a:cubicBezTo>
                  <a:cubicBezTo>
                    <a:pt x="3672" y="836"/>
                    <a:pt x="4328" y="1214"/>
                    <a:pt x="5035" y="1194"/>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
            <p:cNvSpPr/>
            <p:nvPr/>
          </p:nvSpPr>
          <p:spPr>
            <a:xfrm>
              <a:off x="10802209" y="1262783"/>
              <a:ext cx="1033028" cy="1045605"/>
            </a:xfrm>
            <a:custGeom>
              <a:avLst/>
              <a:gdLst/>
              <a:ahLst/>
              <a:cxnLst/>
              <a:rect l="l" t="t" r="r" b="b"/>
              <a:pathLst>
                <a:path w="10924" h="11057" extrusionOk="0">
                  <a:moveTo>
                    <a:pt x="5227" y="0"/>
                  </a:moveTo>
                  <a:cubicBezTo>
                    <a:pt x="4740" y="0"/>
                    <a:pt x="4245" y="83"/>
                    <a:pt x="3761" y="258"/>
                  </a:cubicBezTo>
                  <a:lnTo>
                    <a:pt x="3373" y="397"/>
                  </a:lnTo>
                  <a:cubicBezTo>
                    <a:pt x="1155" y="1213"/>
                    <a:pt x="1" y="3670"/>
                    <a:pt x="817" y="5899"/>
                  </a:cubicBezTo>
                  <a:lnTo>
                    <a:pt x="1672" y="8236"/>
                  </a:lnTo>
                  <a:cubicBezTo>
                    <a:pt x="2309" y="9977"/>
                    <a:pt x="3948" y="11056"/>
                    <a:pt x="5693" y="11056"/>
                  </a:cubicBezTo>
                  <a:cubicBezTo>
                    <a:pt x="6181" y="11056"/>
                    <a:pt x="6678" y="10972"/>
                    <a:pt x="7164" y="10793"/>
                  </a:cubicBezTo>
                  <a:lnTo>
                    <a:pt x="7551" y="10654"/>
                  </a:lnTo>
                  <a:cubicBezTo>
                    <a:pt x="9780" y="9848"/>
                    <a:pt x="10924" y="7381"/>
                    <a:pt x="10108" y="5163"/>
                  </a:cubicBezTo>
                  <a:lnTo>
                    <a:pt x="9253" y="2815"/>
                  </a:lnTo>
                  <a:cubicBezTo>
                    <a:pt x="8622" y="1078"/>
                    <a:pt x="6979" y="0"/>
                    <a:pt x="5227" y="0"/>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
            <p:cNvSpPr/>
            <p:nvPr/>
          </p:nvSpPr>
          <p:spPr>
            <a:xfrm>
              <a:off x="10740175" y="1092473"/>
              <a:ext cx="1033028" cy="1045605"/>
            </a:xfrm>
            <a:custGeom>
              <a:avLst/>
              <a:gdLst/>
              <a:ahLst/>
              <a:cxnLst/>
              <a:rect l="l" t="t" r="r" b="b"/>
              <a:pathLst>
                <a:path w="10924" h="11057" extrusionOk="0">
                  <a:moveTo>
                    <a:pt x="5226" y="0"/>
                  </a:moveTo>
                  <a:cubicBezTo>
                    <a:pt x="4740" y="0"/>
                    <a:pt x="4245" y="83"/>
                    <a:pt x="3761" y="259"/>
                  </a:cubicBezTo>
                  <a:lnTo>
                    <a:pt x="3373" y="398"/>
                  </a:lnTo>
                  <a:cubicBezTo>
                    <a:pt x="1154" y="1214"/>
                    <a:pt x="0" y="3671"/>
                    <a:pt x="816" y="5889"/>
                  </a:cubicBezTo>
                  <a:lnTo>
                    <a:pt x="1672" y="8237"/>
                  </a:lnTo>
                  <a:cubicBezTo>
                    <a:pt x="2301" y="9978"/>
                    <a:pt x="3944" y="11057"/>
                    <a:pt x="5691" y="11057"/>
                  </a:cubicBezTo>
                  <a:cubicBezTo>
                    <a:pt x="6180" y="11057"/>
                    <a:pt x="6677" y="10972"/>
                    <a:pt x="7163" y="10794"/>
                  </a:cubicBezTo>
                  <a:lnTo>
                    <a:pt x="7551" y="10654"/>
                  </a:lnTo>
                  <a:cubicBezTo>
                    <a:pt x="9779" y="9848"/>
                    <a:pt x="10923" y="7381"/>
                    <a:pt x="10108" y="5163"/>
                  </a:cubicBezTo>
                  <a:lnTo>
                    <a:pt x="9252" y="2815"/>
                  </a:lnTo>
                  <a:cubicBezTo>
                    <a:pt x="8621" y="1079"/>
                    <a:pt x="6979" y="0"/>
                    <a:pt x="5226"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
            <p:cNvSpPr/>
            <p:nvPr/>
          </p:nvSpPr>
          <p:spPr>
            <a:xfrm>
              <a:off x="11018571" y="1188266"/>
              <a:ext cx="321899" cy="430176"/>
            </a:xfrm>
            <a:custGeom>
              <a:avLst/>
              <a:gdLst/>
              <a:ahLst/>
              <a:cxnLst/>
              <a:rect l="l" t="t" r="r" b="b"/>
              <a:pathLst>
                <a:path w="3404" h="4549" extrusionOk="0">
                  <a:moveTo>
                    <a:pt x="1291" y="1"/>
                  </a:moveTo>
                  <a:cubicBezTo>
                    <a:pt x="1160" y="1"/>
                    <a:pt x="1027" y="23"/>
                    <a:pt x="896" y="71"/>
                  </a:cubicBezTo>
                  <a:cubicBezTo>
                    <a:pt x="299" y="280"/>
                    <a:pt x="1" y="937"/>
                    <a:pt x="220" y="1534"/>
                  </a:cubicBezTo>
                  <a:lnTo>
                    <a:pt x="1045" y="3792"/>
                  </a:lnTo>
                  <a:cubicBezTo>
                    <a:pt x="1209" y="4258"/>
                    <a:pt x="1646" y="4549"/>
                    <a:pt x="2114" y="4549"/>
                  </a:cubicBezTo>
                  <a:cubicBezTo>
                    <a:pt x="2244" y="4549"/>
                    <a:pt x="2378" y="4526"/>
                    <a:pt x="2508" y="4478"/>
                  </a:cubicBezTo>
                  <a:cubicBezTo>
                    <a:pt x="3095" y="4259"/>
                    <a:pt x="3403" y="3603"/>
                    <a:pt x="3184" y="3016"/>
                  </a:cubicBezTo>
                  <a:lnTo>
                    <a:pt x="2359" y="748"/>
                  </a:lnTo>
                  <a:cubicBezTo>
                    <a:pt x="2195" y="289"/>
                    <a:pt x="1759" y="1"/>
                    <a:pt x="1291"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
            <p:cNvSpPr/>
            <p:nvPr/>
          </p:nvSpPr>
          <p:spPr>
            <a:xfrm>
              <a:off x="11255643" y="1611723"/>
              <a:ext cx="180714" cy="494859"/>
            </a:xfrm>
            <a:custGeom>
              <a:avLst/>
              <a:gdLst/>
              <a:ahLst/>
              <a:cxnLst/>
              <a:rect l="l" t="t" r="r" b="b"/>
              <a:pathLst>
                <a:path w="1911" h="5233" fill="none" extrusionOk="0">
                  <a:moveTo>
                    <a:pt x="1" y="0"/>
                  </a:moveTo>
                  <a:lnTo>
                    <a:pt x="1911" y="5233"/>
                  </a:ln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
            <p:cNvSpPr/>
            <p:nvPr/>
          </p:nvSpPr>
          <p:spPr>
            <a:xfrm>
              <a:off x="10932045" y="1120653"/>
              <a:ext cx="841156" cy="1017236"/>
            </a:xfrm>
            <a:custGeom>
              <a:avLst/>
              <a:gdLst/>
              <a:ahLst/>
              <a:cxnLst/>
              <a:rect l="l" t="t" r="r" b="b"/>
              <a:pathLst>
                <a:path w="8895" h="10757" extrusionOk="0">
                  <a:moveTo>
                    <a:pt x="4776" y="0"/>
                  </a:moveTo>
                  <a:lnTo>
                    <a:pt x="4776" y="0"/>
                  </a:lnTo>
                  <a:cubicBezTo>
                    <a:pt x="4915" y="229"/>
                    <a:pt x="5034" y="478"/>
                    <a:pt x="5124" y="746"/>
                  </a:cubicBezTo>
                  <a:lnTo>
                    <a:pt x="5980" y="3094"/>
                  </a:lnTo>
                  <a:cubicBezTo>
                    <a:pt x="6795" y="5313"/>
                    <a:pt x="5651" y="7770"/>
                    <a:pt x="3423" y="8586"/>
                  </a:cubicBezTo>
                  <a:lnTo>
                    <a:pt x="3035" y="8725"/>
                  </a:lnTo>
                  <a:cubicBezTo>
                    <a:pt x="2553" y="8902"/>
                    <a:pt x="2060" y="8986"/>
                    <a:pt x="1576" y="8986"/>
                  </a:cubicBezTo>
                  <a:cubicBezTo>
                    <a:pt x="1031" y="8986"/>
                    <a:pt x="496" y="8880"/>
                    <a:pt x="1" y="8685"/>
                  </a:cubicBezTo>
                  <a:lnTo>
                    <a:pt x="1" y="8685"/>
                  </a:lnTo>
                  <a:cubicBezTo>
                    <a:pt x="779" y="9980"/>
                    <a:pt x="2183" y="10757"/>
                    <a:pt x="3665" y="10757"/>
                  </a:cubicBezTo>
                  <a:cubicBezTo>
                    <a:pt x="4153" y="10757"/>
                    <a:pt x="4649" y="10673"/>
                    <a:pt x="5134" y="10496"/>
                  </a:cubicBezTo>
                  <a:lnTo>
                    <a:pt x="5522" y="10356"/>
                  </a:lnTo>
                  <a:cubicBezTo>
                    <a:pt x="7750" y="9550"/>
                    <a:pt x="8894" y="7083"/>
                    <a:pt x="8079" y="4865"/>
                  </a:cubicBezTo>
                  <a:lnTo>
                    <a:pt x="7223" y="2517"/>
                  </a:lnTo>
                  <a:cubicBezTo>
                    <a:pt x="6785" y="1323"/>
                    <a:pt x="5870" y="438"/>
                    <a:pt x="4776" y="0"/>
                  </a:cubicBezTo>
                  <a:close/>
                </a:path>
              </a:pathLst>
            </a:custGeom>
            <a:solidFill>
              <a:srgbClr val="4C1313">
                <a:alpha val="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
            <p:cNvSpPr/>
            <p:nvPr/>
          </p:nvSpPr>
          <p:spPr>
            <a:xfrm>
              <a:off x="10932045" y="1120653"/>
              <a:ext cx="841156" cy="1060263"/>
            </a:xfrm>
            <a:custGeom>
              <a:avLst/>
              <a:gdLst/>
              <a:ahLst/>
              <a:cxnLst/>
              <a:rect l="l" t="t" r="r" b="b"/>
              <a:pathLst>
                <a:path w="8895" h="11212" fill="none" extrusionOk="0">
                  <a:moveTo>
                    <a:pt x="8079" y="4865"/>
                  </a:moveTo>
                  <a:lnTo>
                    <a:pt x="7223" y="2517"/>
                  </a:lnTo>
                  <a:cubicBezTo>
                    <a:pt x="6785" y="1323"/>
                    <a:pt x="5870" y="438"/>
                    <a:pt x="4776" y="0"/>
                  </a:cubicBezTo>
                  <a:cubicBezTo>
                    <a:pt x="4915" y="229"/>
                    <a:pt x="5034" y="478"/>
                    <a:pt x="5124" y="746"/>
                  </a:cubicBezTo>
                  <a:lnTo>
                    <a:pt x="5980" y="3094"/>
                  </a:lnTo>
                  <a:cubicBezTo>
                    <a:pt x="6795" y="5313"/>
                    <a:pt x="5651" y="7770"/>
                    <a:pt x="3423" y="8586"/>
                  </a:cubicBezTo>
                  <a:lnTo>
                    <a:pt x="3035" y="8725"/>
                  </a:lnTo>
                  <a:cubicBezTo>
                    <a:pt x="2010" y="9103"/>
                    <a:pt x="936" y="9053"/>
                    <a:pt x="1" y="8685"/>
                  </a:cubicBezTo>
                  <a:cubicBezTo>
                    <a:pt x="1035" y="10406"/>
                    <a:pt x="3174" y="11212"/>
                    <a:pt x="5134" y="10496"/>
                  </a:cubicBezTo>
                  <a:lnTo>
                    <a:pt x="5522" y="10356"/>
                  </a:lnTo>
                  <a:cubicBezTo>
                    <a:pt x="7750" y="9550"/>
                    <a:pt x="8894" y="7083"/>
                    <a:pt x="8079" y="4865"/>
                  </a:cubicBezTo>
                  <a:close/>
                </a:path>
              </a:pathLst>
            </a:custGeom>
            <a:solidFill>
              <a:srgbClr val="4C1313">
                <a:alpha val="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8" name="Google Shape;248;p1"/>
          <p:cNvGrpSpPr/>
          <p:nvPr/>
        </p:nvGrpSpPr>
        <p:grpSpPr>
          <a:xfrm>
            <a:off x="3354009" y="743842"/>
            <a:ext cx="2290966" cy="847200"/>
            <a:chOff x="2281034" y="724796"/>
            <a:chExt cx="2290966" cy="847200"/>
          </a:xfrm>
        </p:grpSpPr>
        <p:sp>
          <p:nvSpPr>
            <p:cNvPr id="249" name="Google Shape;249;p1"/>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0" name="Google Shape;250;p1" descr="A close up of a sign&#10;&#10;Description automatically generated"/>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251" name="Google Shape;251;p1" descr="A close up of a sign&#10;&#10;Description automatically generated"/>
            <p:cNvPicPr preferRelativeResize="0"/>
            <p:nvPr/>
          </p:nvPicPr>
          <p:blipFill rotWithShape="1">
            <a:blip r:embed="rId4">
              <a:alphaModFix/>
            </a:blip>
            <a:srcRect/>
            <a:stretch/>
          </p:blipFill>
          <p:spPr>
            <a:xfrm>
              <a:off x="3738719" y="826215"/>
              <a:ext cx="648889" cy="691530"/>
            </a:xfrm>
            <a:prstGeom prst="rect">
              <a:avLst/>
            </a:prstGeom>
            <a:noFill/>
            <a:ln>
              <a:noFill/>
            </a:ln>
          </p:spPr>
        </p:pic>
      </p:grpSp>
      <p:pic>
        <p:nvPicPr>
          <p:cNvPr id="252" name="Google Shape;252;p1"/>
          <p:cNvPicPr preferRelativeResize="0"/>
          <p:nvPr/>
        </p:nvPicPr>
        <p:blipFill rotWithShape="1">
          <a:blip r:embed="rId5">
            <a:alphaModFix/>
          </a:blip>
          <a:srcRect/>
          <a:stretch/>
        </p:blipFill>
        <p:spPr>
          <a:xfrm rot="-732284">
            <a:off x="677454" y="478834"/>
            <a:ext cx="1178991" cy="1178991"/>
          </a:xfrm>
          <a:prstGeom prst="rect">
            <a:avLst/>
          </a:prstGeom>
          <a:noFill/>
          <a:ln>
            <a:noFill/>
          </a:ln>
        </p:spPr>
      </p:pic>
      <p:sp>
        <p:nvSpPr>
          <p:cNvPr id="253" name="Google Shape;253;p1"/>
          <p:cNvSpPr/>
          <p:nvPr/>
        </p:nvSpPr>
        <p:spPr>
          <a:xfrm>
            <a:off x="3573230" y="3451559"/>
            <a:ext cx="1900070" cy="509035"/>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Poppins"/>
                <a:ea typeface="Poppins"/>
                <a:cs typeface="Poppins"/>
                <a:sym typeface="Poppins"/>
              </a:rPr>
              <a:t>Lesson</a:t>
            </a:r>
            <a:r>
              <a:rPr lang="en-US" sz="1200" b="0" i="0" u="none" strike="noStrike" cap="none">
                <a:solidFill>
                  <a:schemeClr val="dk1"/>
                </a:solidFill>
                <a:latin typeface="Poppins"/>
                <a:ea typeface="Poppins"/>
                <a:cs typeface="Poppins"/>
                <a:sym typeface="Poppins"/>
              </a:rPr>
              <a:t>  </a:t>
            </a:r>
            <a:r>
              <a:rPr lang="en-US" sz="2400" b="0" i="0" u="none" strike="noStrike" cap="none">
                <a:solidFill>
                  <a:schemeClr val="dk1"/>
                </a:solidFill>
                <a:latin typeface="Poppins"/>
                <a:ea typeface="Poppins"/>
                <a:cs typeface="Poppins"/>
                <a:sym typeface="Poppins"/>
              </a:rPr>
              <a:t>0</a:t>
            </a:r>
            <a:endParaRPr sz="1400" b="0" i="0" u="none" strike="noStrike" cap="none">
              <a:solidFill>
                <a:srgbClr val="000000"/>
              </a:solidFill>
              <a:latin typeface="Arial"/>
              <a:ea typeface="Arial"/>
              <a:cs typeface="Arial"/>
              <a:sym typeface="Arial"/>
            </a:endParaRPr>
          </a:p>
        </p:txBody>
      </p:sp>
      <p:grpSp>
        <p:nvGrpSpPr>
          <p:cNvPr id="254" name="Google Shape;254;p1"/>
          <p:cNvGrpSpPr/>
          <p:nvPr/>
        </p:nvGrpSpPr>
        <p:grpSpPr>
          <a:xfrm>
            <a:off x="1459795" y="4081655"/>
            <a:ext cx="2660726" cy="847200"/>
            <a:chOff x="565426" y="4105852"/>
            <a:chExt cx="2660726" cy="847200"/>
          </a:xfrm>
        </p:grpSpPr>
        <p:grpSp>
          <p:nvGrpSpPr>
            <p:cNvPr id="255" name="Google Shape;255;p1"/>
            <p:cNvGrpSpPr/>
            <p:nvPr/>
          </p:nvGrpSpPr>
          <p:grpSpPr>
            <a:xfrm>
              <a:off x="565426" y="4105852"/>
              <a:ext cx="2660726" cy="847200"/>
              <a:chOff x="552289" y="4024636"/>
              <a:chExt cx="2660726" cy="847200"/>
            </a:xfrm>
          </p:grpSpPr>
          <p:grpSp>
            <p:nvGrpSpPr>
              <p:cNvPr id="256" name="Google Shape;256;p1"/>
              <p:cNvGrpSpPr/>
              <p:nvPr/>
            </p:nvGrpSpPr>
            <p:grpSpPr>
              <a:xfrm>
                <a:off x="552289" y="4024636"/>
                <a:ext cx="2660726" cy="847200"/>
                <a:chOff x="887414" y="3661539"/>
                <a:chExt cx="2660726" cy="847200"/>
              </a:xfrm>
            </p:grpSpPr>
            <p:grpSp>
              <p:nvGrpSpPr>
                <p:cNvPr id="257" name="Google Shape;257;p1"/>
                <p:cNvGrpSpPr/>
                <p:nvPr/>
              </p:nvGrpSpPr>
              <p:grpSpPr>
                <a:xfrm>
                  <a:off x="887414" y="3661539"/>
                  <a:ext cx="2660726" cy="847200"/>
                  <a:chOff x="546223" y="4024636"/>
                  <a:chExt cx="2660726" cy="847200"/>
                </a:xfrm>
              </p:grpSpPr>
              <p:sp>
                <p:nvSpPr>
                  <p:cNvPr id="258" name="Google Shape;258;p1"/>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
                  <p:cNvSpPr txBox="1"/>
                  <p:nvPr/>
                </p:nvSpPr>
                <p:spPr>
                  <a:xfrm>
                    <a:off x="1509180" y="4524328"/>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102802"/>
                        </a:solidFill>
                        <a:latin typeface="Arial"/>
                        <a:ea typeface="Arial"/>
                        <a:cs typeface="Arial"/>
                        <a:sym typeface="Arial"/>
                      </a:rPr>
                      <a:t>/mushroomhater07</a:t>
                    </a:r>
                    <a:endParaRPr sz="1400" b="0" i="0" u="none" strike="noStrike" cap="none">
                      <a:solidFill>
                        <a:srgbClr val="000000"/>
                      </a:solidFill>
                      <a:latin typeface="Arial"/>
                      <a:ea typeface="Arial"/>
                      <a:cs typeface="Arial"/>
                      <a:sym typeface="Arial"/>
                    </a:endParaRPr>
                  </a:p>
                </p:txBody>
              </p:sp>
              <p:pic>
                <p:nvPicPr>
                  <p:cNvPr id="260" name="Google Shape;260;p1"/>
                  <p:cNvPicPr preferRelativeResize="0"/>
                  <p:nvPr/>
                </p:nvPicPr>
                <p:blipFill rotWithShape="1">
                  <a:blip r:embed="rId6">
                    <a:alphaModFix/>
                  </a:blip>
                  <a:srcRect/>
                  <a:stretch/>
                </p:blipFill>
                <p:spPr>
                  <a:xfrm>
                    <a:off x="1350832" y="4325314"/>
                    <a:ext cx="223031" cy="223031"/>
                  </a:xfrm>
                  <a:prstGeom prst="rect">
                    <a:avLst/>
                  </a:prstGeom>
                  <a:noFill/>
                  <a:ln>
                    <a:noFill/>
                  </a:ln>
                </p:spPr>
              </p:pic>
              <p:sp>
                <p:nvSpPr>
                  <p:cNvPr id="261" name="Google Shape;261;p1"/>
                  <p:cNvSpPr txBox="1"/>
                  <p:nvPr/>
                </p:nvSpPr>
                <p:spPr>
                  <a:xfrm>
                    <a:off x="1519589" y="4279166"/>
                    <a:ext cx="10348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102802"/>
                        </a:solidFill>
                        <a:latin typeface="Arial"/>
                        <a:ea typeface="Arial"/>
                        <a:cs typeface="Arial"/>
                        <a:sym typeface="Arial"/>
                      </a:rPr>
                      <a:t>/in/shalevl</a:t>
                    </a:r>
                    <a:endParaRPr sz="1400" b="0" i="0" u="none" strike="noStrike" cap="none">
                      <a:solidFill>
                        <a:srgbClr val="102802"/>
                      </a:solidFill>
                      <a:latin typeface="Arial"/>
                      <a:ea typeface="Arial"/>
                      <a:cs typeface="Arial"/>
                      <a:sym typeface="Arial"/>
                    </a:endParaRPr>
                  </a:p>
                </p:txBody>
              </p:sp>
            </p:grpSp>
            <p:pic>
              <p:nvPicPr>
                <p:cNvPr id="262" name="Google Shape;262;p1"/>
                <p:cNvPicPr preferRelativeResize="0"/>
                <p:nvPr/>
              </p:nvPicPr>
              <p:blipFill rotWithShape="1">
                <a:blip r:embed="rId7">
                  <a:alphaModFix/>
                </a:blip>
                <a:srcRect/>
                <a:stretch/>
              </p:blipFill>
              <p:spPr>
                <a:xfrm>
                  <a:off x="1692023" y="4214966"/>
                  <a:ext cx="223031" cy="223031"/>
                </a:xfrm>
                <a:prstGeom prst="rect">
                  <a:avLst/>
                </a:prstGeom>
                <a:noFill/>
                <a:ln>
                  <a:noFill/>
                </a:ln>
              </p:spPr>
            </p:pic>
          </p:grpSp>
          <p:sp>
            <p:nvSpPr>
              <p:cNvPr id="263" name="Google Shape;263;p1"/>
              <p:cNvSpPr/>
              <p:nvPr/>
            </p:nvSpPr>
            <p:spPr>
              <a:xfrm rot="10800000">
                <a:off x="611505" y="4117359"/>
                <a:ext cx="692689" cy="661753"/>
              </a:xfrm>
              <a:prstGeom prst="roundRect">
                <a:avLst>
                  <a:gd name="adj" fmla="val 16667"/>
                </a:avLst>
              </a:prstGeom>
              <a:blipFill rotWithShape="1">
                <a:blip r:embed="rId8">
                  <a:alphaModFix/>
                </a:blip>
                <a:stretch>
                  <a:fillRect l="-468918" t="-325910" r="-58985" b="-120955"/>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64" name="Google Shape;264;p1"/>
            <p:cNvSpPr txBox="1"/>
            <p:nvPr/>
          </p:nvSpPr>
          <p:spPr>
            <a:xfrm>
              <a:off x="1298628" y="412334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Bowlby One SC"/>
                  <a:ea typeface="Bowlby One SC"/>
                  <a:cs typeface="Bowlby One SC"/>
                  <a:sym typeface="Bowlby One SC"/>
                </a:rPr>
                <a:t>SHALEV LAU</a:t>
              </a:r>
              <a:endParaRPr sz="1600" b="0" i="0" u="none" strike="noStrike" cap="none">
                <a:solidFill>
                  <a:srgbClr val="000000"/>
                </a:solidFill>
                <a:latin typeface="Bowlby One SC"/>
                <a:ea typeface="Bowlby One SC"/>
                <a:cs typeface="Bowlby One SC"/>
                <a:sym typeface="Bowlby One SC"/>
              </a:endParaRPr>
            </a:p>
          </p:txBody>
        </p:sp>
      </p:grpSp>
      <p:grpSp>
        <p:nvGrpSpPr>
          <p:cNvPr id="265" name="Google Shape;265;p1"/>
          <p:cNvGrpSpPr/>
          <p:nvPr/>
        </p:nvGrpSpPr>
        <p:grpSpPr>
          <a:xfrm>
            <a:off x="981771" y="1455193"/>
            <a:ext cx="2722117" cy="1510654"/>
            <a:chOff x="981771" y="1455193"/>
            <a:chExt cx="2722117" cy="1510654"/>
          </a:xfrm>
        </p:grpSpPr>
        <p:sp>
          <p:nvSpPr>
            <p:cNvPr id="266" name="Google Shape;266;p1"/>
            <p:cNvSpPr txBox="1"/>
            <p:nvPr/>
          </p:nvSpPr>
          <p:spPr>
            <a:xfrm rot="-751450">
              <a:off x="1057023" y="1722407"/>
              <a:ext cx="2571614" cy="97622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600"/>
                <a:buFont typeface="Bowlby One SC"/>
                <a:buNone/>
              </a:pPr>
              <a:r>
                <a:rPr lang="en-US" sz="4000" b="1" i="0" u="none" strike="noStrike" cap="none">
                  <a:solidFill>
                    <a:schemeClr val="dk1"/>
                  </a:solidFill>
                  <a:latin typeface="Bowlby One SC"/>
                  <a:ea typeface="Bowlby One SC"/>
                  <a:cs typeface="Bowlby One SC"/>
                  <a:sym typeface="Bowlby One SC"/>
                </a:rPr>
                <a:t>2024</a:t>
              </a:r>
              <a:endParaRPr sz="1400" b="0" i="0" u="none" strike="noStrike" cap="none">
                <a:solidFill>
                  <a:srgbClr val="000000"/>
                </a:solidFill>
                <a:latin typeface="Arial"/>
                <a:ea typeface="Arial"/>
                <a:cs typeface="Arial"/>
                <a:sym typeface="Arial"/>
              </a:endParaRPr>
            </a:p>
          </p:txBody>
        </p:sp>
        <p:sp>
          <p:nvSpPr>
            <p:cNvPr id="267" name="Google Shape;267;p1"/>
            <p:cNvSpPr/>
            <p:nvPr/>
          </p:nvSpPr>
          <p:spPr>
            <a:xfrm rot="-711686">
              <a:off x="1617316" y="1812484"/>
              <a:ext cx="1458368" cy="415417"/>
            </a:xfrm>
            <a:prstGeom prst="rect">
              <a:avLst/>
            </a:prstGeom>
          </p:spPr>
          <p:txBody>
            <a:bodyPr>
              <a:prstTxWarp prst="textPlain">
                <a:avLst/>
              </a:prstTxWarp>
            </a:bodyPr>
            <a:lstStyle/>
            <a:p>
              <a:pPr lvl="0" algn="ctr"/>
              <a:r>
                <a:rPr b="1" i="0">
                  <a:ln w="28575" cap="flat" cmpd="sng">
                    <a:solidFill>
                      <a:schemeClr val="dk1"/>
                    </a:solidFill>
                    <a:prstDash val="solid"/>
                    <a:round/>
                    <a:headEnd type="none" w="sm" len="sm"/>
                    <a:tailEnd type="none" w="sm" len="sm"/>
                  </a:ln>
                  <a:solidFill>
                    <a:srgbClr val="FF9F3E"/>
                  </a:solidFill>
                  <a:latin typeface="Bowlby One SC"/>
                </a:rPr>
                <a:t>2024</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p29" descr="A white rectangular object with black border&#10;&#10;Description automatically generated"/>
          <p:cNvPicPr preferRelativeResize="0"/>
          <p:nvPr/>
        </p:nvPicPr>
        <p:blipFill rotWithShape="1">
          <a:blip r:embed="rId3">
            <a:alphaModFix/>
          </a:blip>
          <a:srcRect l="7127" t="9965" r="6693" b="9963"/>
          <a:stretch/>
        </p:blipFill>
        <p:spPr>
          <a:xfrm>
            <a:off x="345031" y="221701"/>
            <a:ext cx="8278477" cy="4326675"/>
          </a:xfrm>
          <a:prstGeom prst="rect">
            <a:avLst/>
          </a:prstGeom>
          <a:noFill/>
          <a:ln>
            <a:noFill/>
          </a:ln>
        </p:spPr>
      </p:pic>
      <p:grpSp>
        <p:nvGrpSpPr>
          <p:cNvPr id="459" name="Google Shape;459;p29"/>
          <p:cNvGrpSpPr/>
          <p:nvPr/>
        </p:nvGrpSpPr>
        <p:grpSpPr>
          <a:xfrm>
            <a:off x="6714243" y="4138736"/>
            <a:ext cx="2290966" cy="847200"/>
            <a:chOff x="2281034" y="724796"/>
            <a:chExt cx="2290966" cy="847200"/>
          </a:xfrm>
        </p:grpSpPr>
        <p:sp>
          <p:nvSpPr>
            <p:cNvPr id="460" name="Google Shape;460;p29"/>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1" name="Google Shape;461;p29"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462" name="Google Shape;462;p29"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463" name="Google Shape;463;p29"/>
          <p:cNvSpPr txBox="1"/>
          <p:nvPr/>
        </p:nvSpPr>
        <p:spPr>
          <a:xfrm>
            <a:off x="624391" y="381109"/>
            <a:ext cx="634878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Why learn Python: BEGINNER FRIENDLY</a:t>
            </a:r>
            <a:endParaRPr sz="2000" b="0" i="0" u="none" strike="noStrike" cap="none">
              <a:solidFill>
                <a:schemeClr val="dk1"/>
              </a:solidFill>
              <a:latin typeface="Poppins Medium"/>
              <a:ea typeface="Poppins Medium"/>
              <a:cs typeface="Poppins Medium"/>
              <a:sym typeface="Poppins Medium"/>
            </a:endParaRPr>
          </a:p>
        </p:txBody>
      </p:sp>
      <p:sp>
        <p:nvSpPr>
          <p:cNvPr id="464" name="Google Shape;464;p29"/>
          <p:cNvSpPr txBox="1"/>
          <p:nvPr/>
        </p:nvSpPr>
        <p:spPr>
          <a:xfrm>
            <a:off x="4154701" y="2878573"/>
            <a:ext cx="3237978" cy="1415732"/>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FFFF"/>
                </a:solidFill>
                <a:latin typeface="Consolas"/>
                <a:ea typeface="Consolas"/>
                <a:cs typeface="Consolas"/>
                <a:sym typeface="Consolas"/>
              </a:rPr>
              <a:t>#include</a:t>
            </a:r>
            <a:r>
              <a:rPr lang="en-US" sz="1200" b="0" i="0" u="none" strike="noStrike" cap="none">
                <a:solidFill>
                  <a:srgbClr val="F7F7F7"/>
                </a:solidFill>
                <a:latin typeface="Consolas"/>
                <a:ea typeface="Consolas"/>
                <a:cs typeface="Consolas"/>
                <a:sym typeface="Consolas"/>
              </a:rPr>
              <a:t> </a:t>
            </a:r>
            <a:r>
              <a:rPr lang="en-US" sz="1200" b="0" i="0" u="none" strike="noStrike" cap="none">
                <a:solidFill>
                  <a:srgbClr val="FFFFFF"/>
                </a:solidFill>
                <a:latin typeface="Consolas"/>
                <a:ea typeface="Consolas"/>
                <a:cs typeface="Consolas"/>
                <a:sym typeface="Consolas"/>
              </a:rPr>
              <a:t>&lt;iostream&gt;</a:t>
            </a:r>
            <a:endParaRPr sz="1200" b="0" i="0" u="none" strike="noStrike" cap="none">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200" b="0" i="0" u="none" strike="noStrike" cap="none">
                <a:solidFill>
                  <a:srgbClr val="00FFFF"/>
                </a:solidFill>
                <a:latin typeface="Consolas"/>
                <a:ea typeface="Consolas"/>
                <a:cs typeface="Consolas"/>
                <a:sym typeface="Consolas"/>
              </a:rPr>
              <a:t>using</a:t>
            </a:r>
            <a:r>
              <a:rPr lang="en-US" sz="1200" b="0" i="0" u="none" strike="noStrike" cap="none">
                <a:solidFill>
                  <a:srgbClr val="F7F7F7"/>
                </a:solidFill>
                <a:latin typeface="Consolas"/>
                <a:ea typeface="Consolas"/>
                <a:cs typeface="Consolas"/>
                <a:sym typeface="Consolas"/>
              </a:rPr>
              <a:t> </a:t>
            </a:r>
            <a:r>
              <a:rPr lang="en-US" sz="1200" b="0" i="0" u="none" strike="noStrike" cap="none">
                <a:solidFill>
                  <a:srgbClr val="00FFFF"/>
                </a:solidFill>
                <a:latin typeface="Consolas"/>
                <a:ea typeface="Consolas"/>
                <a:cs typeface="Consolas"/>
                <a:sym typeface="Consolas"/>
              </a:rPr>
              <a:t>namespace</a:t>
            </a:r>
            <a:r>
              <a:rPr lang="en-US" sz="1200" b="0" i="0" u="none" strike="noStrike" cap="none">
                <a:solidFill>
                  <a:srgbClr val="F7F7F7"/>
                </a:solidFill>
                <a:latin typeface="Consolas"/>
                <a:ea typeface="Consolas"/>
                <a:cs typeface="Consolas"/>
                <a:sym typeface="Consolas"/>
              </a:rPr>
              <a:t> </a:t>
            </a:r>
            <a:r>
              <a:rPr lang="en-US" sz="1200" b="0" i="0" u="none" strike="noStrike" cap="none">
                <a:solidFill>
                  <a:srgbClr val="00E00E"/>
                </a:solidFill>
                <a:latin typeface="Consolas"/>
                <a:ea typeface="Consolas"/>
                <a:cs typeface="Consolas"/>
                <a:sym typeface="Consolas"/>
              </a:rPr>
              <a:t>std</a:t>
            </a:r>
            <a:r>
              <a:rPr lang="en-US" sz="1200" b="0" i="0" u="none" strike="noStrike" cap="none">
                <a:solidFill>
                  <a:srgbClr val="F7F7F7"/>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200" b="0" i="0" u="none" strike="noStrike" cap="none">
                <a:solidFill>
                  <a:srgbClr val="00FFFF"/>
                </a:solidFill>
                <a:latin typeface="Consolas"/>
                <a:ea typeface="Consolas"/>
                <a:cs typeface="Consolas"/>
                <a:sym typeface="Consolas"/>
              </a:rPr>
              <a:t>int</a:t>
            </a:r>
            <a:r>
              <a:rPr lang="en-US" sz="1200" b="0" i="0" u="none" strike="noStrike" cap="none">
                <a:solidFill>
                  <a:srgbClr val="F7F7F7"/>
                </a:solidFill>
                <a:latin typeface="Consolas"/>
                <a:ea typeface="Consolas"/>
                <a:cs typeface="Consolas"/>
                <a:sym typeface="Consolas"/>
              </a:rPr>
              <a:t> </a:t>
            </a:r>
            <a:r>
              <a:rPr lang="en-US" sz="1200" b="0" i="0" u="none" strike="noStrike" cap="none">
                <a:solidFill>
                  <a:srgbClr val="FFFF00"/>
                </a:solidFill>
                <a:latin typeface="Consolas"/>
                <a:ea typeface="Consolas"/>
                <a:cs typeface="Consolas"/>
                <a:sym typeface="Consolas"/>
              </a:rPr>
              <a:t>main</a:t>
            </a:r>
            <a:r>
              <a:rPr lang="en-US" sz="1200" b="0" i="0" u="none" strike="noStrike" cap="none">
                <a:solidFill>
                  <a:srgbClr val="F7F7F7"/>
                </a:solidFill>
                <a:latin typeface="Consolas"/>
                <a:ea typeface="Consolas"/>
                <a:cs typeface="Consolas"/>
                <a:sym typeface="Consolas"/>
              </a:rPr>
              <a:t>(</a:t>
            </a:r>
            <a:r>
              <a:rPr lang="en-US" sz="1200" b="0" i="0" u="none" strike="noStrike" cap="none">
                <a:solidFill>
                  <a:srgbClr val="00FFFF"/>
                </a:solidFill>
                <a:latin typeface="Consolas"/>
                <a:ea typeface="Consolas"/>
                <a:cs typeface="Consolas"/>
                <a:sym typeface="Consolas"/>
              </a:rPr>
              <a:t>int</a:t>
            </a:r>
            <a:r>
              <a:rPr lang="en-US" sz="1200" b="0" i="0" u="none" strike="noStrike" cap="none">
                <a:solidFill>
                  <a:srgbClr val="F7F7F7"/>
                </a:solidFill>
                <a:latin typeface="Consolas"/>
                <a:ea typeface="Consolas"/>
                <a:cs typeface="Consolas"/>
                <a:sym typeface="Consolas"/>
              </a:rPr>
              <a:t> </a:t>
            </a:r>
            <a:r>
              <a:rPr lang="en-US" sz="1200" b="0" i="1" u="none" strike="noStrike" cap="none">
                <a:solidFill>
                  <a:srgbClr val="FF9B00"/>
                </a:solidFill>
                <a:latin typeface="Consolas"/>
                <a:ea typeface="Consolas"/>
                <a:cs typeface="Consolas"/>
                <a:sym typeface="Consolas"/>
              </a:rPr>
              <a:t>argc</a:t>
            </a:r>
            <a:r>
              <a:rPr lang="en-US" sz="1200" b="0" i="0" u="none" strike="noStrike" cap="none">
                <a:solidFill>
                  <a:srgbClr val="F7F7F7"/>
                </a:solidFill>
                <a:latin typeface="Consolas"/>
                <a:ea typeface="Consolas"/>
                <a:cs typeface="Consolas"/>
                <a:sym typeface="Consolas"/>
              </a:rPr>
              <a:t>, </a:t>
            </a:r>
            <a:r>
              <a:rPr lang="en-US" sz="1200" b="0" i="0" u="none" strike="noStrike" cap="none">
                <a:solidFill>
                  <a:srgbClr val="00FFFF"/>
                </a:solidFill>
                <a:latin typeface="Consolas"/>
                <a:ea typeface="Consolas"/>
                <a:cs typeface="Consolas"/>
                <a:sym typeface="Consolas"/>
              </a:rPr>
              <a:t>char</a:t>
            </a:r>
            <a:r>
              <a:rPr lang="en-US" sz="1200" b="0" i="0" u="none" strike="noStrike" cap="none">
                <a:solidFill>
                  <a:srgbClr val="F7F7F7"/>
                </a:solidFill>
                <a:latin typeface="Consolas"/>
                <a:ea typeface="Consolas"/>
                <a:cs typeface="Consolas"/>
                <a:sym typeface="Consolas"/>
              </a:rPr>
              <a:t> </a:t>
            </a:r>
            <a:r>
              <a:rPr lang="en-US" sz="1200" b="0" i="0" u="none" strike="noStrike" cap="none">
                <a:solidFill>
                  <a:srgbClr val="00FFFF"/>
                </a:solidFill>
                <a:latin typeface="Consolas"/>
                <a:ea typeface="Consolas"/>
                <a:cs typeface="Consolas"/>
                <a:sym typeface="Consolas"/>
              </a:rPr>
              <a:t>*</a:t>
            </a:r>
            <a:r>
              <a:rPr lang="en-US" sz="1200" b="0" i="0" u="none" strike="noStrike" cap="none">
                <a:solidFill>
                  <a:srgbClr val="F7F7F7"/>
                </a:solidFill>
                <a:latin typeface="Consolas"/>
                <a:ea typeface="Consolas"/>
                <a:cs typeface="Consolas"/>
                <a:sym typeface="Consolas"/>
              </a:rPr>
              <a:t> </a:t>
            </a:r>
            <a:r>
              <a:rPr lang="en-US" sz="1200" b="0" i="1" u="none" strike="noStrike" cap="none">
                <a:solidFill>
                  <a:srgbClr val="FF9B00"/>
                </a:solidFill>
                <a:latin typeface="Consolas"/>
                <a:ea typeface="Consolas"/>
                <a:cs typeface="Consolas"/>
                <a:sym typeface="Consolas"/>
              </a:rPr>
              <a:t>argv</a:t>
            </a:r>
            <a:r>
              <a:rPr lang="en-US" sz="1200" b="0" i="0" u="none" strike="noStrike" cap="none">
                <a:solidFill>
                  <a:srgbClr val="F7F7F7"/>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200" b="0" i="0" u="none" strike="noStrike" cap="none">
                <a:solidFill>
                  <a:srgbClr val="F7F7F7"/>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200" b="0" i="0" u="none" strike="noStrike" cap="none">
                <a:solidFill>
                  <a:srgbClr val="F7F7F7"/>
                </a:solidFill>
                <a:latin typeface="Consolas"/>
                <a:ea typeface="Consolas"/>
                <a:cs typeface="Consolas"/>
                <a:sym typeface="Consolas"/>
              </a:rPr>
              <a:t>    </a:t>
            </a:r>
            <a:r>
              <a:rPr lang="en-US" sz="1200" b="0" i="0" u="none" strike="noStrike" cap="none">
                <a:solidFill>
                  <a:srgbClr val="FF9B00"/>
                </a:solidFill>
                <a:latin typeface="Consolas"/>
                <a:ea typeface="Consolas"/>
                <a:cs typeface="Consolas"/>
                <a:sym typeface="Consolas"/>
              </a:rPr>
              <a:t>cout</a:t>
            </a:r>
            <a:r>
              <a:rPr lang="en-US" sz="1200" b="0" i="0" u="none" strike="noStrike" cap="none">
                <a:solidFill>
                  <a:srgbClr val="F7F7F7"/>
                </a:solidFill>
                <a:latin typeface="Consolas"/>
                <a:ea typeface="Consolas"/>
                <a:cs typeface="Consolas"/>
                <a:sym typeface="Consolas"/>
              </a:rPr>
              <a:t> </a:t>
            </a:r>
            <a:r>
              <a:rPr lang="en-US" sz="1200" b="0" i="0" u="none" strike="noStrike" cap="none">
                <a:solidFill>
                  <a:srgbClr val="FFFF00"/>
                </a:solidFill>
                <a:latin typeface="Consolas"/>
                <a:ea typeface="Consolas"/>
                <a:cs typeface="Consolas"/>
                <a:sym typeface="Consolas"/>
              </a:rPr>
              <a:t>&lt;&lt;</a:t>
            </a:r>
            <a:r>
              <a:rPr lang="en-US" sz="1200" b="0" i="0" u="none" strike="noStrike" cap="none">
                <a:solidFill>
                  <a:srgbClr val="F7F7F7"/>
                </a:solidFill>
                <a:latin typeface="Consolas"/>
                <a:ea typeface="Consolas"/>
                <a:cs typeface="Consolas"/>
                <a:sym typeface="Consolas"/>
              </a:rPr>
              <a:t> </a:t>
            </a:r>
            <a:r>
              <a:rPr lang="en-US" sz="1200" b="0" i="0" u="none" strike="noStrike" cap="none">
                <a:solidFill>
                  <a:srgbClr val="FFFFFF"/>
                </a:solidFill>
                <a:latin typeface="Consolas"/>
                <a:ea typeface="Consolas"/>
                <a:cs typeface="Consolas"/>
                <a:sym typeface="Consolas"/>
              </a:rPr>
              <a:t>"Hello, world!"</a:t>
            </a:r>
            <a:r>
              <a:rPr lang="en-US" sz="1200" b="0" i="0" u="none" strike="noStrike" cap="none">
                <a:solidFill>
                  <a:srgbClr val="F7F7F7"/>
                </a:solidFill>
                <a:latin typeface="Consolas"/>
                <a:ea typeface="Consolas"/>
                <a:cs typeface="Consolas"/>
                <a:sym typeface="Consolas"/>
              </a:rPr>
              <a:t> </a:t>
            </a:r>
            <a:r>
              <a:rPr lang="en-US" sz="1200" b="0" i="0" u="none" strike="noStrike" cap="none">
                <a:solidFill>
                  <a:srgbClr val="FFFF00"/>
                </a:solidFill>
                <a:latin typeface="Consolas"/>
                <a:ea typeface="Consolas"/>
                <a:cs typeface="Consolas"/>
                <a:sym typeface="Consolas"/>
              </a:rPr>
              <a:t>&lt;&lt;</a:t>
            </a:r>
            <a:r>
              <a:rPr lang="en-US" sz="1200" b="0" i="0" u="none" strike="noStrike" cap="none">
                <a:solidFill>
                  <a:srgbClr val="F7F7F7"/>
                </a:solidFill>
                <a:latin typeface="Consolas"/>
                <a:ea typeface="Consolas"/>
                <a:cs typeface="Consolas"/>
                <a:sym typeface="Consolas"/>
              </a:rPr>
              <a:t> </a:t>
            </a:r>
            <a:r>
              <a:rPr lang="en-US" sz="1200" b="0" i="0" u="none" strike="noStrike" cap="none">
                <a:solidFill>
                  <a:srgbClr val="FFFF00"/>
                </a:solidFill>
                <a:latin typeface="Consolas"/>
                <a:ea typeface="Consolas"/>
                <a:cs typeface="Consolas"/>
                <a:sym typeface="Consolas"/>
              </a:rPr>
              <a:t>endl</a:t>
            </a:r>
            <a:r>
              <a:rPr lang="en-US" sz="1200" b="0" i="0" u="none" strike="noStrike" cap="none">
                <a:solidFill>
                  <a:srgbClr val="F7F7F7"/>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200" b="0" i="0" u="none" strike="noStrike" cap="none">
                <a:solidFill>
                  <a:srgbClr val="F7F7F7"/>
                </a:solidFill>
                <a:latin typeface="Consolas"/>
                <a:ea typeface="Consolas"/>
                <a:cs typeface="Consolas"/>
                <a:sym typeface="Consolas"/>
              </a:rPr>
              <a:t>    </a:t>
            </a:r>
            <a:r>
              <a:rPr lang="en-US" sz="1200" b="0" i="0" u="none" strike="noStrike" cap="none">
                <a:solidFill>
                  <a:srgbClr val="00FFFF"/>
                </a:solidFill>
                <a:latin typeface="Consolas"/>
                <a:ea typeface="Consolas"/>
                <a:cs typeface="Consolas"/>
                <a:sym typeface="Consolas"/>
              </a:rPr>
              <a:t>return</a:t>
            </a:r>
            <a:r>
              <a:rPr lang="en-US" sz="1200" b="0" i="0" u="none" strike="noStrike" cap="none">
                <a:solidFill>
                  <a:srgbClr val="F7F7F7"/>
                </a:solidFill>
                <a:latin typeface="Consolas"/>
                <a:ea typeface="Consolas"/>
                <a:cs typeface="Consolas"/>
                <a:sym typeface="Consolas"/>
              </a:rPr>
              <a:t> </a:t>
            </a:r>
            <a:r>
              <a:rPr lang="en-US" sz="1200" b="0" i="0" u="none" strike="noStrike" cap="none">
                <a:solidFill>
                  <a:srgbClr val="FFFFFF"/>
                </a:solidFill>
                <a:latin typeface="Consolas"/>
                <a:ea typeface="Consolas"/>
                <a:cs typeface="Consolas"/>
                <a:sym typeface="Consolas"/>
              </a:rPr>
              <a:t>0</a:t>
            </a:r>
            <a:r>
              <a:rPr lang="en-US" sz="1200" b="0" i="0" u="none" strike="noStrike" cap="none">
                <a:solidFill>
                  <a:srgbClr val="F7F7F7"/>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200" b="0" i="0" u="none" strike="noStrike" cap="none">
                <a:solidFill>
                  <a:srgbClr val="F7F7F7"/>
                </a:solidFill>
                <a:latin typeface="Consolas"/>
                <a:ea typeface="Consolas"/>
                <a:cs typeface="Consolas"/>
                <a:sym typeface="Consolas"/>
              </a:rPr>
              <a:t>}</a:t>
            </a:r>
            <a:endParaRPr/>
          </a:p>
        </p:txBody>
      </p:sp>
      <p:sp>
        <p:nvSpPr>
          <p:cNvPr id="465" name="Google Shape;465;p29"/>
          <p:cNvSpPr txBox="1"/>
          <p:nvPr/>
        </p:nvSpPr>
        <p:spPr>
          <a:xfrm>
            <a:off x="770715" y="2940149"/>
            <a:ext cx="3047117" cy="646290"/>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1" u="none" strike="noStrike" cap="none">
                <a:solidFill>
                  <a:srgbClr val="8E8E8E"/>
                </a:solidFill>
                <a:latin typeface="Consolas"/>
                <a:ea typeface="Consolas"/>
                <a:cs typeface="Consolas"/>
                <a:sym typeface="Consolas"/>
              </a:rPr>
              <a:t># no import needed</a:t>
            </a:r>
            <a:endParaRPr sz="1600" b="0" i="0" u="none" strike="noStrike" cap="none">
              <a:solidFill>
                <a:srgbClr val="FFFF00"/>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600" b="0" i="0" u="none" strike="noStrike" cap="none">
                <a:solidFill>
                  <a:srgbClr val="FFFF00"/>
                </a:solidFill>
                <a:latin typeface="Consolas"/>
                <a:ea typeface="Consolas"/>
                <a:cs typeface="Consolas"/>
                <a:sym typeface="Consolas"/>
              </a:rPr>
              <a:t>print</a:t>
            </a:r>
            <a:r>
              <a:rPr lang="en-US" sz="1600" b="0" i="0" u="none" strike="noStrike" cap="none">
                <a:solidFill>
                  <a:srgbClr val="F7F7F7"/>
                </a:solidFill>
                <a:latin typeface="Consolas"/>
                <a:ea typeface="Consolas"/>
                <a:cs typeface="Consolas"/>
                <a:sym typeface="Consolas"/>
              </a:rPr>
              <a:t>(</a:t>
            </a:r>
            <a:r>
              <a:rPr lang="en-US" sz="1600" b="0" i="0" u="none" strike="noStrike" cap="none">
                <a:solidFill>
                  <a:srgbClr val="FFFFFF"/>
                </a:solidFill>
                <a:latin typeface="Consolas"/>
                <a:ea typeface="Consolas"/>
                <a:cs typeface="Consolas"/>
                <a:sym typeface="Consolas"/>
              </a:rPr>
              <a:t>"Code Creators!"</a:t>
            </a:r>
            <a:r>
              <a:rPr lang="en-US" sz="1600" b="0" i="0" u="none" strike="noStrike" cap="none">
                <a:solidFill>
                  <a:srgbClr val="F7F7F7"/>
                </a:solidFill>
                <a:latin typeface="Consolas"/>
                <a:ea typeface="Consolas"/>
                <a:cs typeface="Consolas"/>
                <a:sym typeface="Consolas"/>
              </a:rPr>
              <a:t>)</a:t>
            </a:r>
            <a:endParaRPr/>
          </a:p>
        </p:txBody>
      </p:sp>
      <p:pic>
        <p:nvPicPr>
          <p:cNvPr id="466" name="Google Shape;466;p29" descr="Anime Cry GIF - Anime Cry Crying - Discover &amp; Share GIFs"/>
          <p:cNvPicPr preferRelativeResize="0"/>
          <p:nvPr/>
        </p:nvPicPr>
        <p:blipFill rotWithShape="1">
          <a:blip r:embed="rId6">
            <a:alphaModFix/>
          </a:blip>
          <a:srcRect/>
          <a:stretch/>
        </p:blipFill>
        <p:spPr>
          <a:xfrm>
            <a:off x="4348486" y="2119290"/>
            <a:ext cx="805116" cy="643446"/>
          </a:xfrm>
          <a:prstGeom prst="rect">
            <a:avLst/>
          </a:prstGeom>
          <a:noFill/>
          <a:ln>
            <a:noFill/>
          </a:ln>
        </p:spPr>
      </p:pic>
      <p:pic>
        <p:nvPicPr>
          <p:cNvPr id="467" name="Google Shape;467;p29" descr="Thumbs Up Kid Meme GIFs | Tenor"/>
          <p:cNvPicPr preferRelativeResize="0"/>
          <p:nvPr/>
        </p:nvPicPr>
        <p:blipFill rotWithShape="1">
          <a:blip r:embed="rId7">
            <a:alphaModFix/>
          </a:blip>
          <a:srcRect/>
          <a:stretch/>
        </p:blipFill>
        <p:spPr>
          <a:xfrm>
            <a:off x="847551" y="2199381"/>
            <a:ext cx="805116" cy="603029"/>
          </a:xfrm>
          <a:prstGeom prst="rect">
            <a:avLst/>
          </a:prstGeom>
          <a:noFill/>
          <a:ln>
            <a:noFill/>
          </a:ln>
        </p:spPr>
      </p:pic>
      <p:sp>
        <p:nvSpPr>
          <p:cNvPr id="468" name="Google Shape;468;p29"/>
          <p:cNvSpPr txBox="1"/>
          <p:nvPr/>
        </p:nvSpPr>
        <p:spPr>
          <a:xfrm>
            <a:off x="5350911" y="2441509"/>
            <a:ext cx="372217" cy="400110"/>
          </a:xfrm>
          <a:prstGeom prst="rect">
            <a:avLst/>
          </a:prstGeom>
          <a:solidFill>
            <a:srgbClr val="FAFAFA"/>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i="0" u="none" strike="noStrike" cap="none">
                <a:solidFill>
                  <a:srgbClr val="3A3A3C"/>
                </a:solidFill>
                <a:latin typeface="Montserrat"/>
                <a:ea typeface="Montserrat"/>
                <a:cs typeface="Montserrat"/>
                <a:sym typeface="Montserrat"/>
              </a:rPr>
              <a:t>C</a:t>
            </a:r>
            <a:endParaRPr/>
          </a:p>
        </p:txBody>
      </p:sp>
      <p:sp>
        <p:nvSpPr>
          <p:cNvPr id="469" name="Google Shape;469;p29"/>
          <p:cNvSpPr txBox="1"/>
          <p:nvPr/>
        </p:nvSpPr>
        <p:spPr>
          <a:xfrm>
            <a:off x="1751321" y="2500896"/>
            <a:ext cx="1334020" cy="400110"/>
          </a:xfrm>
          <a:prstGeom prst="rect">
            <a:avLst/>
          </a:prstGeom>
          <a:solidFill>
            <a:srgbClr val="FAFAFA"/>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i="0" u="none" strike="noStrike" cap="none">
                <a:solidFill>
                  <a:srgbClr val="3A3A3C"/>
                </a:solidFill>
                <a:latin typeface="Montserrat"/>
                <a:ea typeface="Montserrat"/>
                <a:cs typeface="Montserrat"/>
                <a:sym typeface="Montserrat"/>
              </a:rPr>
              <a:t>PYTHON</a:t>
            </a:r>
            <a:endParaRPr/>
          </a:p>
        </p:txBody>
      </p:sp>
      <p:sp>
        <p:nvSpPr>
          <p:cNvPr id="470" name="Google Shape;470;p29"/>
          <p:cNvSpPr txBox="1"/>
          <p:nvPr/>
        </p:nvSpPr>
        <p:spPr>
          <a:xfrm>
            <a:off x="721199" y="979937"/>
            <a:ext cx="7333728" cy="110021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Montserrat"/>
                <a:ea typeface="Montserrat"/>
                <a:cs typeface="Montserrat"/>
                <a:sym typeface="Montserrat"/>
              </a:rPr>
              <a:t>Python provides simple syntax to write your code. This is thanks to its indentation style, lack of triviality like terminating semi-colons or type definitions and a rich in-built standard library. Less time for errors, more time for coding!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7"/>
                                        </p:tgtEl>
                                        <p:attrNameLst>
                                          <p:attrName>style.visibility</p:attrName>
                                        </p:attrNameLst>
                                      </p:cBhvr>
                                      <p:to>
                                        <p:strVal val="visible"/>
                                      </p:to>
                                    </p:set>
                                    <p:animEffect transition="in" filter="fade">
                                      <p:cBhvr>
                                        <p:cTn id="7" dur="500"/>
                                        <p:tgtEl>
                                          <p:spTgt spid="4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6"/>
                                        </p:tgtEl>
                                        <p:attrNameLst>
                                          <p:attrName>style.visibility</p:attrName>
                                        </p:attrNameLst>
                                      </p:cBhvr>
                                      <p:to>
                                        <p:strVal val="visible"/>
                                      </p:to>
                                    </p:set>
                                    <p:animEffect transition="in" filter="fade">
                                      <p:cBhvr>
                                        <p:cTn id="11" dur="500"/>
                                        <p:tgtEl>
                                          <p:spTgt spid="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7"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476" name="Google Shape;476;p7"/>
          <p:cNvGrpSpPr/>
          <p:nvPr/>
        </p:nvGrpSpPr>
        <p:grpSpPr>
          <a:xfrm>
            <a:off x="6714243" y="4138736"/>
            <a:ext cx="2290966" cy="847200"/>
            <a:chOff x="2281034" y="724796"/>
            <a:chExt cx="2290966" cy="847200"/>
          </a:xfrm>
        </p:grpSpPr>
        <p:sp>
          <p:nvSpPr>
            <p:cNvPr id="477" name="Google Shape;477;p7"/>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78" name="Google Shape;478;p7"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479" name="Google Shape;479;p7"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480" name="Google Shape;480;p7"/>
          <p:cNvSpPr txBox="1"/>
          <p:nvPr/>
        </p:nvSpPr>
        <p:spPr>
          <a:xfrm>
            <a:off x="624391" y="381109"/>
            <a:ext cx="616433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Why learn Python: RANGE OF APPLICATIONS</a:t>
            </a:r>
            <a:endParaRPr sz="1400" b="0" i="0" u="none" strike="noStrike" cap="none">
              <a:solidFill>
                <a:srgbClr val="000000"/>
              </a:solidFill>
              <a:latin typeface="Arial"/>
              <a:ea typeface="Arial"/>
              <a:cs typeface="Arial"/>
              <a:sym typeface="Arial"/>
            </a:endParaRPr>
          </a:p>
        </p:txBody>
      </p:sp>
      <p:grpSp>
        <p:nvGrpSpPr>
          <p:cNvPr id="481" name="Google Shape;481;p7"/>
          <p:cNvGrpSpPr/>
          <p:nvPr/>
        </p:nvGrpSpPr>
        <p:grpSpPr>
          <a:xfrm>
            <a:off x="660225" y="1068938"/>
            <a:ext cx="2183614" cy="2515669"/>
            <a:chOff x="757726" y="2191445"/>
            <a:chExt cx="3358270" cy="2515669"/>
          </a:xfrm>
        </p:grpSpPr>
        <p:sp>
          <p:nvSpPr>
            <p:cNvPr id="482" name="Google Shape;482;p7"/>
            <p:cNvSpPr txBox="1"/>
            <p:nvPr/>
          </p:nvSpPr>
          <p:spPr>
            <a:xfrm>
              <a:off x="757726" y="3476048"/>
              <a:ext cx="3358270" cy="123106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Montserrat"/>
                  <a:ea typeface="Montserrat"/>
                  <a:cs typeface="Montserrat"/>
                  <a:sym typeface="Montserrat"/>
                </a:rPr>
                <a:t>Web Dev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Montserrat"/>
                  <a:ea typeface="Montserrat"/>
                  <a:cs typeface="Montserrat"/>
                  <a:sym typeface="Montserrat"/>
                </a:rPr>
                <a:t>(Covered in the advanced course.)</a:t>
              </a:r>
              <a:endParaRPr sz="400" b="1" i="1"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 </a:t>
              </a:r>
              <a:r>
                <a:rPr lang="en-US" sz="1100" b="0" i="0" u="none" strike="noStrike" cap="none">
                  <a:solidFill>
                    <a:schemeClr val="dk1"/>
                  </a:solidFill>
                  <a:latin typeface="Montserrat"/>
                  <a:ea typeface="Montserrat"/>
                  <a:cs typeface="Montserrat"/>
                  <a:sym typeface="Montserrat"/>
                </a:rPr>
                <a:t>Make websites using frameworks like Django.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 </a:t>
              </a:r>
              <a:r>
                <a:rPr lang="en-US" sz="1100" b="0" i="0" u="none" strike="noStrike" cap="none">
                  <a:solidFill>
                    <a:schemeClr val="dk1"/>
                  </a:solidFill>
                  <a:latin typeface="Montserrat"/>
                  <a:ea typeface="Montserrat"/>
                  <a:cs typeface="Montserrat"/>
                  <a:sym typeface="Montserrat"/>
                </a:rPr>
                <a:t>Ability to handle asynchronous requests.</a:t>
              </a:r>
              <a:endParaRPr sz="1100" b="0" i="0" u="none" strike="noStrike" cap="none">
                <a:solidFill>
                  <a:srgbClr val="000000"/>
                </a:solidFill>
                <a:latin typeface="Arial"/>
                <a:ea typeface="Arial"/>
                <a:cs typeface="Arial"/>
                <a:sym typeface="Arial"/>
              </a:endParaRPr>
            </a:p>
          </p:txBody>
        </p:sp>
        <p:pic>
          <p:nvPicPr>
            <p:cNvPr id="483" name="Google Shape;483;p7" descr="UX — Netflix hits hammer on the nail! | by Neha | Bootcamp"/>
            <p:cNvPicPr preferRelativeResize="0"/>
            <p:nvPr/>
          </p:nvPicPr>
          <p:blipFill rotWithShape="1">
            <a:blip r:embed="rId6">
              <a:alphaModFix/>
            </a:blip>
            <a:srcRect r="60898" b="59142"/>
            <a:stretch/>
          </p:blipFill>
          <p:spPr>
            <a:xfrm>
              <a:off x="954842" y="2191445"/>
              <a:ext cx="3161154" cy="1270010"/>
            </a:xfrm>
            <a:prstGeom prst="rect">
              <a:avLst/>
            </a:prstGeom>
            <a:noFill/>
            <a:ln>
              <a:noFill/>
            </a:ln>
          </p:spPr>
        </p:pic>
      </p:grpSp>
      <p:grpSp>
        <p:nvGrpSpPr>
          <p:cNvPr id="484" name="Google Shape;484;p7"/>
          <p:cNvGrpSpPr/>
          <p:nvPr/>
        </p:nvGrpSpPr>
        <p:grpSpPr>
          <a:xfrm>
            <a:off x="5615047" y="1142800"/>
            <a:ext cx="2347359" cy="2880955"/>
            <a:chOff x="4453398" y="1830058"/>
            <a:chExt cx="3972301" cy="2880955"/>
          </a:xfrm>
        </p:grpSpPr>
        <p:pic>
          <p:nvPicPr>
            <p:cNvPr id="485" name="Google Shape;485;p7" descr="The Big Chungus meme: What does it mean? Where did it come from?"/>
            <p:cNvPicPr preferRelativeResize="0"/>
            <p:nvPr/>
          </p:nvPicPr>
          <p:blipFill rotWithShape="1">
            <a:blip r:embed="rId7">
              <a:alphaModFix/>
            </a:blip>
            <a:srcRect/>
            <a:stretch/>
          </p:blipFill>
          <p:spPr>
            <a:xfrm>
              <a:off x="4782144" y="1830058"/>
              <a:ext cx="2875220" cy="1568302"/>
            </a:xfrm>
            <a:prstGeom prst="rect">
              <a:avLst/>
            </a:prstGeom>
            <a:noFill/>
            <a:ln>
              <a:noFill/>
            </a:ln>
          </p:spPr>
        </p:pic>
        <p:sp>
          <p:nvSpPr>
            <p:cNvPr id="486" name="Google Shape;486;p7"/>
            <p:cNvSpPr txBox="1"/>
            <p:nvPr/>
          </p:nvSpPr>
          <p:spPr>
            <a:xfrm>
              <a:off x="4453398" y="3510725"/>
              <a:ext cx="3972301"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Montserrat"/>
                  <a:ea typeface="Montserrat"/>
                  <a:cs typeface="Montserrat"/>
                  <a:sym typeface="Montserrat"/>
                </a:rPr>
                <a:t>Big Data Analysis</a:t>
              </a:r>
              <a:endParaRPr sz="1000" b="1" i="1"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 </a:t>
              </a:r>
              <a:r>
                <a:rPr lang="en-US" sz="1000" b="0" i="0" u="none" strike="noStrike" cap="none">
                  <a:solidFill>
                    <a:schemeClr val="dk1"/>
                  </a:solidFill>
                  <a:latin typeface="Montserrat"/>
                  <a:ea typeface="Montserrat"/>
                  <a:cs typeface="Montserrat"/>
                  <a:sym typeface="Montserrat"/>
                </a:rPr>
                <a:t>In-built features of supporting data processing for unstructured and unconventional data which is a common need in big data.</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 </a:t>
              </a:r>
              <a:r>
                <a:rPr lang="en-US" sz="1000" b="0" i="0" u="none" strike="noStrike" cap="none">
                  <a:solidFill>
                    <a:schemeClr val="dk1"/>
                  </a:solidFill>
                  <a:latin typeface="Montserrat"/>
                  <a:ea typeface="Montserrat"/>
                  <a:cs typeface="Montserrat"/>
                  <a:sym typeface="Montserrat"/>
                </a:rPr>
                <a:t>Libraries like Pandas and SciPy aid with analysing data.</a:t>
              </a:r>
              <a:endParaRPr sz="1000" b="0" i="0" u="none" strike="noStrike" cap="none">
                <a:solidFill>
                  <a:srgbClr val="000000"/>
                </a:solidFill>
                <a:latin typeface="Arial"/>
                <a:ea typeface="Arial"/>
                <a:cs typeface="Arial"/>
                <a:sym typeface="Arial"/>
              </a:endParaRPr>
            </a:p>
          </p:txBody>
        </p:sp>
      </p:grpSp>
      <p:grpSp>
        <p:nvGrpSpPr>
          <p:cNvPr id="487" name="Google Shape;487;p7"/>
          <p:cNvGrpSpPr/>
          <p:nvPr/>
        </p:nvGrpSpPr>
        <p:grpSpPr>
          <a:xfrm>
            <a:off x="2986868" y="1438197"/>
            <a:ext cx="2409482" cy="3061753"/>
            <a:chOff x="8812380" y="1530000"/>
            <a:chExt cx="2409482" cy="3121088"/>
          </a:xfrm>
        </p:grpSpPr>
        <p:sp>
          <p:nvSpPr>
            <p:cNvPr id="488" name="Google Shape;488;p7"/>
            <p:cNvSpPr txBox="1"/>
            <p:nvPr/>
          </p:nvSpPr>
          <p:spPr>
            <a:xfrm>
              <a:off x="8812380" y="3098110"/>
              <a:ext cx="2409482" cy="15529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Montserrat"/>
                  <a:ea typeface="Montserrat"/>
                  <a:cs typeface="Montserrat"/>
                  <a:sym typeface="Montserrat"/>
                </a:rPr>
                <a:t>Machine Learning</a:t>
              </a:r>
              <a:endParaRPr sz="1000" b="1" i="1"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 </a:t>
              </a:r>
              <a:r>
                <a:rPr lang="en-US" sz="1000" b="0" i="0" u="none" strike="noStrike" cap="none">
                  <a:solidFill>
                    <a:schemeClr val="dk1"/>
                  </a:solidFill>
                  <a:latin typeface="Montserrat"/>
                  <a:ea typeface="Montserrat"/>
                  <a:cs typeface="Montserrat"/>
                  <a:sym typeface="Montserrat"/>
                </a:rPr>
                <a:t>Plenty of libraries for ML like Keras, TensorFlow, and Scikit-learn for machine learning.</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 </a:t>
              </a:r>
              <a:r>
                <a:rPr lang="en-US" sz="1000" b="0" i="0" u="none" strike="noStrike" cap="none">
                  <a:solidFill>
                    <a:schemeClr val="dk1"/>
                  </a:solidFill>
                  <a:latin typeface="Montserrat"/>
                  <a:ea typeface="Montserrat"/>
                  <a:cs typeface="Montserrat"/>
                  <a:sym typeface="Montserrat"/>
                </a:rPr>
                <a:t>Python acts an easier interface compared to Java etc.</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 </a:t>
              </a:r>
              <a:r>
                <a:rPr lang="en-US" sz="1000" b="0" i="0" u="none" strike="noStrike" cap="none">
                  <a:solidFill>
                    <a:schemeClr val="dk1"/>
                  </a:solidFill>
                  <a:latin typeface="Montserrat"/>
                  <a:ea typeface="Montserrat"/>
                  <a:cs typeface="Montserrat"/>
                  <a:sym typeface="Montserrat"/>
                </a:rPr>
                <a:t>Python performs slower than C. Under the hood these libraries run on C anyway so it doesn’t matter.</a:t>
              </a:r>
              <a:endParaRPr sz="1000" b="0" i="0" u="none" strike="noStrike" cap="none">
                <a:solidFill>
                  <a:srgbClr val="000000"/>
                </a:solidFill>
                <a:latin typeface="Arial"/>
                <a:ea typeface="Arial"/>
                <a:cs typeface="Arial"/>
                <a:sym typeface="Arial"/>
              </a:endParaRPr>
            </a:p>
          </p:txBody>
        </p:sp>
        <p:pic>
          <p:nvPicPr>
            <p:cNvPr id="489" name="Google Shape;489;p7" descr="20+ Big Brain Memes &amp; GIFs For The Intelligent Smarty Pants"/>
            <p:cNvPicPr preferRelativeResize="0"/>
            <p:nvPr/>
          </p:nvPicPr>
          <p:blipFill rotWithShape="1">
            <a:blip r:embed="rId8">
              <a:alphaModFix/>
            </a:blip>
            <a:srcRect l="4521" t="13124"/>
            <a:stretch/>
          </p:blipFill>
          <p:spPr>
            <a:xfrm>
              <a:off x="9176180" y="1530000"/>
              <a:ext cx="1524118" cy="1445295"/>
            </a:xfrm>
            <a:prstGeom prst="rect">
              <a:avLst/>
            </a:prstGeom>
            <a:noFill/>
            <a:ln>
              <a:noFill/>
            </a:ln>
          </p:spPr>
        </p:pic>
      </p:grpSp>
      <p:pic>
        <p:nvPicPr>
          <p:cNvPr id="450" name="Google Shape;450;p6" descr="15 Reasons Why everyone should Learn Computer Programming"/>
          <p:cNvPicPr preferRelativeResize="0"/>
          <p:nvPr/>
        </p:nvPicPr>
        <p:blipFill rotWithShape="1">
          <a:blip r:embed="rId9">
            <a:alphaModFix/>
          </a:blip>
          <a:srcRect/>
          <a:stretch/>
        </p:blipFill>
        <p:spPr>
          <a:xfrm>
            <a:off x="133762" y="3834609"/>
            <a:ext cx="3705987" cy="11513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11"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508" name="Google Shape;508;p11"/>
          <p:cNvGrpSpPr/>
          <p:nvPr/>
        </p:nvGrpSpPr>
        <p:grpSpPr>
          <a:xfrm>
            <a:off x="6714243" y="4138736"/>
            <a:ext cx="2290966" cy="847200"/>
            <a:chOff x="2281034" y="724796"/>
            <a:chExt cx="2290966" cy="847200"/>
          </a:xfrm>
        </p:grpSpPr>
        <p:sp>
          <p:nvSpPr>
            <p:cNvPr id="509" name="Google Shape;509;p11"/>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0" name="Google Shape;510;p11"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511" name="Google Shape;511;p11"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512" name="Google Shape;512;p11"/>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Terminal</a:t>
            </a:r>
            <a:endParaRPr sz="1400" b="0" i="0" u="none" strike="noStrike" cap="none">
              <a:solidFill>
                <a:srgbClr val="000000"/>
              </a:solidFill>
              <a:latin typeface="Arial"/>
              <a:ea typeface="Arial"/>
              <a:cs typeface="Arial"/>
              <a:sym typeface="Arial"/>
            </a:endParaRPr>
          </a:p>
        </p:txBody>
      </p:sp>
      <p:sp>
        <p:nvSpPr>
          <p:cNvPr id="513" name="Google Shape;513;p11"/>
          <p:cNvSpPr/>
          <p:nvPr/>
        </p:nvSpPr>
        <p:spPr>
          <a:xfrm>
            <a:off x="717828" y="1066800"/>
            <a:ext cx="7400821" cy="962335"/>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 window where user interact with the operating system</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 text-based console application by entering text input through the computer keyboard</a:t>
            </a:r>
            <a:endParaRPr sz="14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and reading text output from the computer terminal.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1"/>
          <p:cNvSpPr txBox="1"/>
          <p:nvPr/>
        </p:nvSpPr>
        <p:spPr>
          <a:xfrm>
            <a:off x="852300" y="1483577"/>
            <a:ext cx="4331448" cy="242929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1"/>
          <p:cNvSpPr txBox="1"/>
          <p:nvPr/>
        </p:nvSpPr>
        <p:spPr>
          <a:xfrm>
            <a:off x="852300" y="2307789"/>
            <a:ext cx="298818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102802"/>
                </a:solidFill>
                <a:latin typeface="Arial"/>
                <a:ea typeface="Arial"/>
                <a:cs typeface="Arial"/>
                <a:sym typeface="Arial"/>
              </a:rPr>
              <a:t>Windows console is called the command prompt window &amp; accepts MS-DOS commands. </a:t>
            </a:r>
            <a:endParaRPr sz="1400" b="0" i="0" u="none" strike="noStrike" cap="none">
              <a:solidFill>
                <a:srgbClr val="102802"/>
              </a:solidFill>
              <a:latin typeface="Arial"/>
              <a:ea typeface="Arial"/>
              <a:cs typeface="Arial"/>
              <a:sym typeface="Arial"/>
            </a:endParaRPr>
          </a:p>
        </p:txBody>
      </p:sp>
      <p:pic>
        <p:nvPicPr>
          <p:cNvPr id="516" name="Google Shape;516;p11"/>
          <p:cNvPicPr preferRelativeResize="0"/>
          <p:nvPr/>
        </p:nvPicPr>
        <p:blipFill rotWithShape="1">
          <a:blip r:embed="rId6">
            <a:alphaModFix/>
          </a:blip>
          <a:srcRect l="2746" r="19875" b="25589"/>
          <a:stretch/>
        </p:blipFill>
        <p:spPr>
          <a:xfrm>
            <a:off x="3719945" y="2235883"/>
            <a:ext cx="2312203" cy="1055459"/>
          </a:xfrm>
          <a:prstGeom prst="rect">
            <a:avLst/>
          </a:prstGeom>
          <a:noFill/>
          <a:ln>
            <a:noFill/>
          </a:ln>
        </p:spPr>
      </p:pic>
      <p:pic>
        <p:nvPicPr>
          <p:cNvPr id="517" name="Google Shape;517;p11"/>
          <p:cNvPicPr preferRelativeResize="0"/>
          <p:nvPr/>
        </p:nvPicPr>
        <p:blipFill rotWithShape="1">
          <a:blip r:embed="rId7">
            <a:alphaModFix/>
          </a:blip>
          <a:srcRect/>
          <a:stretch/>
        </p:blipFill>
        <p:spPr>
          <a:xfrm>
            <a:off x="5282224" y="2645640"/>
            <a:ext cx="2312202" cy="1146450"/>
          </a:xfrm>
          <a:prstGeom prst="rect">
            <a:avLst/>
          </a:prstGeom>
          <a:noFill/>
          <a:ln>
            <a:noFill/>
          </a:ln>
        </p:spPr>
      </p:pic>
      <p:pic>
        <p:nvPicPr>
          <p:cNvPr id="518" name="Google Shape;518;p11"/>
          <p:cNvPicPr preferRelativeResize="0"/>
          <p:nvPr/>
        </p:nvPicPr>
        <p:blipFill rotWithShape="1">
          <a:blip r:embed="rId8">
            <a:alphaModFix/>
          </a:blip>
          <a:srcRect r="21245" b="43745"/>
          <a:stretch/>
        </p:blipFill>
        <p:spPr>
          <a:xfrm>
            <a:off x="2992079" y="3477852"/>
            <a:ext cx="2619227" cy="889039"/>
          </a:xfrm>
          <a:prstGeom prst="rect">
            <a:avLst/>
          </a:prstGeom>
          <a:noFill/>
          <a:ln>
            <a:noFill/>
          </a:ln>
        </p:spPr>
      </p:pic>
      <p:sp>
        <p:nvSpPr>
          <p:cNvPr id="519" name="Google Shape;519;p11"/>
          <p:cNvSpPr txBox="1"/>
          <p:nvPr/>
        </p:nvSpPr>
        <p:spPr>
          <a:xfrm>
            <a:off x="599341" y="3626844"/>
            <a:ext cx="2392738"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102802"/>
                </a:solidFill>
                <a:latin typeface="Arial"/>
                <a:ea typeface="Arial"/>
                <a:cs typeface="Arial"/>
                <a:sym typeface="Arial"/>
              </a:rPr>
              <a:t>macOS terminal accepts zsh commands, similar to sh command in Linux. </a:t>
            </a:r>
            <a:endParaRPr sz="1400" b="0" i="0" u="none" strike="noStrike" cap="none">
              <a:solidFill>
                <a:srgbClr val="10280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94" name="Google Shape;494;p8"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495" name="Google Shape;495;p8"/>
          <p:cNvGrpSpPr/>
          <p:nvPr/>
        </p:nvGrpSpPr>
        <p:grpSpPr>
          <a:xfrm>
            <a:off x="6714243" y="4138736"/>
            <a:ext cx="2290966" cy="847200"/>
            <a:chOff x="2281034" y="724796"/>
            <a:chExt cx="2290966" cy="847200"/>
          </a:xfrm>
        </p:grpSpPr>
        <p:sp>
          <p:nvSpPr>
            <p:cNvPr id="496" name="Google Shape;496;p8"/>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97" name="Google Shape;497;p8"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498" name="Google Shape;498;p8"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499" name="Google Shape;499;p8"/>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Code editor </a:t>
            </a:r>
            <a:r>
              <a:rPr lang="en-US" sz="1600" b="0" i="0" u="none" strike="noStrike" cap="none">
                <a:solidFill>
                  <a:schemeClr val="dk1"/>
                </a:solidFill>
                <a:latin typeface="Poppins Medium"/>
                <a:ea typeface="Poppins Medium"/>
                <a:cs typeface="Poppins Medium"/>
                <a:sym typeface="Poppins Medium"/>
              </a:rPr>
              <a:t>/</a:t>
            </a:r>
            <a:r>
              <a:rPr lang="en-US" sz="2000" b="0" i="0" u="none" strike="noStrike" cap="none">
                <a:solidFill>
                  <a:schemeClr val="dk1"/>
                </a:solidFill>
                <a:latin typeface="Poppins Medium"/>
                <a:ea typeface="Poppins Medium"/>
                <a:cs typeface="Poppins Medium"/>
                <a:sym typeface="Poppins Medium"/>
              </a:rPr>
              <a:t> IDE setup</a:t>
            </a:r>
            <a:endParaRPr sz="1400" b="0" i="0" u="none" strike="noStrike" cap="none">
              <a:solidFill>
                <a:srgbClr val="000000"/>
              </a:solidFill>
              <a:latin typeface="Arial"/>
              <a:ea typeface="Arial"/>
              <a:cs typeface="Arial"/>
              <a:sym typeface="Arial"/>
            </a:endParaRPr>
          </a:p>
        </p:txBody>
      </p:sp>
      <p:sp>
        <p:nvSpPr>
          <p:cNvPr id="500" name="Google Shape;500;p8"/>
          <p:cNvSpPr/>
          <p:nvPr/>
        </p:nvSpPr>
        <p:spPr>
          <a:xfrm>
            <a:off x="717828" y="1066800"/>
            <a:ext cx="4396103" cy="3071936"/>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Throughout the rest of the course, we will use </a:t>
            </a:r>
            <a:r>
              <a:rPr lang="en-US" sz="1400" b="0" i="0" u="none" strike="noStrike" cap="none">
                <a:solidFill>
                  <a:srgbClr val="1AAB98"/>
                </a:solidFill>
                <a:latin typeface="Arial"/>
                <a:ea typeface="Arial"/>
                <a:cs typeface="Arial"/>
                <a:sym typeface="Arial"/>
              </a:rPr>
              <a:t>Visual Studio Code</a:t>
            </a:r>
            <a:r>
              <a:rPr lang="en-US" sz="1400" b="0" i="0" u="none" strike="noStrike" cap="none">
                <a:solidFill>
                  <a:srgbClr val="000000"/>
                </a:solidFill>
                <a:latin typeface="Arial"/>
                <a:ea typeface="Arial"/>
                <a:cs typeface="Arial"/>
                <a:sym typeface="Arial"/>
              </a:rPr>
              <a:t>. However, you are free to use any code editor or Python IDE you want.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Recommended:</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PyCharm</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VS code</a:t>
            </a:r>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Thonny</a:t>
            </a:r>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Atom</a:t>
            </a:r>
            <a:endParaRPr sz="1400" b="0" i="0" u="none" strike="noStrike" cap="none">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IDLE (</a:t>
            </a:r>
            <a:r>
              <a:rPr lang="en-US" sz="1100" b="0" i="0" u="none" strike="noStrike" cap="none">
                <a:solidFill>
                  <a:srgbClr val="000000"/>
                </a:solidFill>
                <a:latin typeface="Arial"/>
                <a:ea typeface="Arial"/>
                <a:cs typeface="Arial"/>
                <a:sym typeface="Arial"/>
              </a:rPr>
              <a:t>This comes with the express Python installation so no further setup is required. Simply search for "IDLE" in your start menu.)</a:t>
            </a:r>
            <a:endParaRPr sz="1400" b="0" i="0" u="none" strike="noStrike" cap="none">
              <a:solidFill>
                <a:srgbClr val="000000"/>
              </a:solidFill>
              <a:latin typeface="Arial"/>
              <a:ea typeface="Arial"/>
              <a:cs typeface="Arial"/>
              <a:sym typeface="Arial"/>
            </a:endParaRPr>
          </a:p>
          <a:p>
            <a:pPr marL="457200" marR="0" lvl="0" indent="-22860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1" name="Google Shape;501;p8"/>
          <p:cNvPicPr preferRelativeResize="0"/>
          <p:nvPr/>
        </p:nvPicPr>
        <p:blipFill rotWithShape="1">
          <a:blip r:embed="rId6">
            <a:alphaModFix/>
          </a:blip>
          <a:srcRect/>
          <a:stretch/>
        </p:blipFill>
        <p:spPr>
          <a:xfrm>
            <a:off x="5337038" y="1918804"/>
            <a:ext cx="2754410" cy="1896479"/>
          </a:xfrm>
          <a:prstGeom prst="rect">
            <a:avLst/>
          </a:prstGeom>
          <a:noFill/>
          <a:ln>
            <a:noFill/>
          </a:ln>
        </p:spPr>
      </p:pic>
      <p:pic>
        <p:nvPicPr>
          <p:cNvPr id="502" name="Google Shape;502;p8"/>
          <p:cNvPicPr preferRelativeResize="0"/>
          <p:nvPr/>
        </p:nvPicPr>
        <p:blipFill rotWithShape="1">
          <a:blip r:embed="rId7">
            <a:alphaModFix/>
          </a:blip>
          <a:srcRect/>
          <a:stretch/>
        </p:blipFill>
        <p:spPr>
          <a:xfrm>
            <a:off x="6177395" y="1061177"/>
            <a:ext cx="819150" cy="819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9"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525" name="Google Shape;525;p9"/>
          <p:cNvGrpSpPr/>
          <p:nvPr/>
        </p:nvGrpSpPr>
        <p:grpSpPr>
          <a:xfrm>
            <a:off x="6714243" y="4138736"/>
            <a:ext cx="2290966" cy="847200"/>
            <a:chOff x="2281034" y="724796"/>
            <a:chExt cx="2290966" cy="847200"/>
          </a:xfrm>
        </p:grpSpPr>
        <p:sp>
          <p:nvSpPr>
            <p:cNvPr id="526" name="Google Shape;526;p9"/>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7" name="Google Shape;527;p9"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528" name="Google Shape;528;p9"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529" name="Google Shape;529;p9"/>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Python Installation</a:t>
            </a:r>
            <a:endParaRPr sz="1400" b="0" i="0" u="none" strike="noStrike" cap="none">
              <a:solidFill>
                <a:srgbClr val="000000"/>
              </a:solidFill>
              <a:latin typeface="Arial"/>
              <a:ea typeface="Arial"/>
              <a:cs typeface="Arial"/>
              <a:sym typeface="Arial"/>
            </a:endParaRPr>
          </a:p>
        </p:txBody>
      </p:sp>
      <p:sp>
        <p:nvSpPr>
          <p:cNvPr id="530" name="Google Shape;530;p9"/>
          <p:cNvSpPr/>
          <p:nvPr/>
        </p:nvSpPr>
        <p:spPr>
          <a:xfrm>
            <a:off x="527472" y="1031183"/>
            <a:ext cx="7099455" cy="3053302"/>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For Windows: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46E2CE"/>
                </a:solidFill>
                <a:highlight>
                  <a:srgbClr val="000000"/>
                </a:highlight>
                <a:latin typeface="Arial"/>
                <a:ea typeface="Arial"/>
                <a:cs typeface="Arial"/>
                <a:sym typeface="Arial"/>
              </a:rPr>
              <a:t>winget install -e -i --id=Python.Python.3.11 --source=winget --scope=machine</a:t>
            </a:r>
            <a:endParaRPr sz="1200" b="0" i="0" u="none" strike="noStrike" cap="none">
              <a:solidFill>
                <a:srgbClr val="46E2CE"/>
              </a:solidFill>
              <a:highlight>
                <a:srgbClr val="000000"/>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291F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For macOS: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Open the Terminal app and install brew</a:t>
            </a:r>
            <a:br>
              <a:rPr lang="en-US" sz="1400" b="0" i="0" u="none" strike="noStrike" cap="none">
                <a:solidFill>
                  <a:srgbClr val="000000"/>
                </a:solidFill>
                <a:latin typeface="Arial"/>
                <a:ea typeface="Arial"/>
                <a:cs typeface="Arial"/>
                <a:sym typeface="Arial"/>
              </a:rPr>
            </a:br>
            <a:r>
              <a:rPr lang="en-US" sz="1200" b="0" i="0" u="none" strike="noStrike" cap="none">
                <a:solidFill>
                  <a:srgbClr val="46E2CE"/>
                </a:solidFill>
                <a:highlight>
                  <a:srgbClr val="000000"/>
                </a:highlight>
                <a:latin typeface="Arial"/>
                <a:ea typeface="Arial"/>
                <a:cs typeface="Arial"/>
                <a:sym typeface="Arial"/>
              </a:rPr>
              <a:t>/bin/bash -c "$(curl -fsSL https://raw.githubusercontent.com/Homebrew/install/HEAD/install.sh)"</a:t>
            </a:r>
            <a:endParaRPr sz="1200" b="0" i="0" u="none" strike="noStrike" cap="none">
              <a:solidFill>
                <a:srgbClr val="46E2CE"/>
              </a:solidFill>
              <a:highlight>
                <a:srgbClr val="000000"/>
              </a:highlight>
              <a:latin typeface="Arial"/>
              <a:ea typeface="Arial"/>
              <a:cs typeface="Arial"/>
              <a:sym typeface="Arial"/>
            </a:endParaRPr>
          </a:p>
          <a:p>
            <a:pPr marL="0" marR="0" lvl="0" indent="-88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Install python with: </a:t>
            </a:r>
            <a:r>
              <a:rPr lang="en-US" sz="1200" b="0" i="0" u="none" strike="noStrike" cap="none">
                <a:solidFill>
                  <a:srgbClr val="46E2CE"/>
                </a:solidFill>
                <a:highlight>
                  <a:srgbClr val="000000"/>
                </a:highlight>
                <a:latin typeface="Arial"/>
                <a:ea typeface="Arial"/>
                <a:cs typeface="Arial"/>
                <a:sym typeface="Arial"/>
              </a:rPr>
              <a:t>brew install python</a:t>
            </a:r>
            <a:endParaRPr sz="1200" b="0" i="0" u="none" strike="noStrike" cap="none">
              <a:solidFill>
                <a:srgbClr val="46E2CE"/>
              </a:solidFill>
              <a:highlight>
                <a:srgbClr val="000000"/>
              </a:highlight>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Type </a:t>
            </a:r>
            <a:r>
              <a:rPr lang="en-US" sz="1200" b="0" i="0" u="none" strike="noStrike" cap="none">
                <a:solidFill>
                  <a:srgbClr val="46E2CE"/>
                </a:solidFill>
                <a:highlight>
                  <a:srgbClr val="000000"/>
                </a:highlight>
                <a:latin typeface="Arial"/>
                <a:ea typeface="Arial"/>
                <a:cs typeface="Arial"/>
                <a:sym typeface="Arial"/>
              </a:rPr>
              <a:t>nano ~/.bash_profile</a:t>
            </a:r>
            <a:r>
              <a:rPr lang="en-US" sz="1400" b="0" i="0" u="none" strike="noStrike" cap="none">
                <a:solidFill>
                  <a:srgbClr val="5291F8"/>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and press Enter.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Add the following line to the file:</a:t>
            </a:r>
            <a:br>
              <a:rPr lang="en-US" sz="1400" b="0" i="0" u="none" strike="noStrike" cap="none">
                <a:solidFill>
                  <a:srgbClr val="000000"/>
                </a:solidFill>
                <a:latin typeface="Arial"/>
                <a:ea typeface="Arial"/>
                <a:cs typeface="Arial"/>
                <a:sym typeface="Arial"/>
              </a:rPr>
            </a:br>
            <a:r>
              <a:rPr lang="en-US" sz="1200" b="0" i="0" u="none" strike="noStrike" cap="none">
                <a:solidFill>
                  <a:srgbClr val="46E2CE"/>
                </a:solidFill>
                <a:highlight>
                  <a:srgbClr val="000000"/>
                </a:highlight>
                <a:latin typeface="Arial"/>
                <a:ea typeface="Arial"/>
                <a:cs typeface="Arial"/>
                <a:sym typeface="Arial"/>
              </a:rPr>
              <a:t>export PATH="$PATH:/Library/Frameworks/Python.framework/Versions/3.12/bin" </a:t>
            </a:r>
            <a:endParaRPr sz="1200" b="0" i="0" u="none" strike="noStrike" cap="none">
              <a:solidFill>
                <a:srgbClr val="46E2CE"/>
              </a:solidFill>
              <a:highlight>
                <a:srgbClr val="000000"/>
              </a:highlight>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Save the file by pressing </a:t>
            </a:r>
            <a:r>
              <a:rPr lang="en-US" sz="1200" b="0" i="0" u="none" strike="noStrike" cap="none">
                <a:solidFill>
                  <a:srgbClr val="FF0000"/>
                </a:solidFill>
                <a:latin typeface="Arial"/>
                <a:ea typeface="Arial"/>
                <a:cs typeface="Arial"/>
                <a:sym typeface="Arial"/>
              </a:rPr>
              <a:t>Ctrl+O</a:t>
            </a:r>
            <a:r>
              <a:rPr lang="en-US" sz="1400" b="0" i="0" u="none" strike="noStrike" cap="none">
                <a:solidFill>
                  <a:srgbClr val="000000"/>
                </a:solidFill>
                <a:latin typeface="Arial"/>
                <a:ea typeface="Arial"/>
                <a:cs typeface="Arial"/>
                <a:sym typeface="Arial"/>
              </a:rPr>
              <a:t>, then press </a:t>
            </a:r>
            <a:r>
              <a:rPr lang="en-US" sz="1200" b="0" i="0" u="none" strike="noStrike" cap="none">
                <a:solidFill>
                  <a:srgbClr val="FF0000"/>
                </a:solidFill>
                <a:latin typeface="Arial"/>
                <a:ea typeface="Arial"/>
                <a:cs typeface="Arial"/>
                <a:sym typeface="Arial"/>
              </a:rPr>
              <a:t>Enter</a:t>
            </a: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Close the file by pressing </a:t>
            </a:r>
            <a:r>
              <a:rPr lang="en-US" sz="1200" b="0" i="0" u="none" strike="noStrike" cap="none">
                <a:solidFill>
                  <a:srgbClr val="FF0000"/>
                </a:solidFill>
                <a:latin typeface="Arial"/>
                <a:ea typeface="Arial"/>
                <a:cs typeface="Arial"/>
                <a:sym typeface="Arial"/>
              </a:rPr>
              <a:t>Ctrl+X</a:t>
            </a: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Restart the Terminal app for the changes to take effect.</a:t>
            </a:r>
            <a:endParaRPr sz="1400" b="0" i="0" u="none" strike="noStrike" cap="none">
              <a:solidFill>
                <a:srgbClr val="000000"/>
              </a:solidFill>
              <a:latin typeface="Arial"/>
              <a:ea typeface="Arial"/>
              <a:cs typeface="Arial"/>
              <a:sym typeface="Arial"/>
            </a:endParaRPr>
          </a:p>
        </p:txBody>
      </p:sp>
      <p:sp>
        <p:nvSpPr>
          <p:cNvPr id="531" name="Google Shape;531;p9"/>
          <p:cNvSpPr/>
          <p:nvPr/>
        </p:nvSpPr>
        <p:spPr>
          <a:xfrm>
            <a:off x="0" y="-338811"/>
            <a:ext cx="65" cy="677623"/>
          </a:xfrm>
          <a:prstGeom prst="rect">
            <a:avLst/>
          </a:prstGeom>
          <a:solidFill>
            <a:srgbClr val="FAFAFA"/>
          </a:solidFill>
          <a:ln>
            <a:noFill/>
          </a:ln>
        </p:spPr>
        <p:txBody>
          <a:bodyPr spcFirstLastPara="1" wrap="square" lIns="0" tIns="198375" rIns="0" bIns="198375" anchor="ctr" anchorCtr="0">
            <a:sp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532" name="Google Shape;532;p9" descr="upload.wikimedia.org/wikipedia/commons/thumb/c/c3/..."/>
          <p:cNvPicPr preferRelativeResize="0"/>
          <p:nvPr/>
        </p:nvPicPr>
        <p:blipFill rotWithShape="1">
          <a:blip r:embed="rId6">
            <a:alphaModFix/>
          </a:blip>
          <a:srcRect/>
          <a:stretch/>
        </p:blipFill>
        <p:spPr>
          <a:xfrm>
            <a:off x="7235902" y="1186295"/>
            <a:ext cx="885825" cy="885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10"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sp>
        <p:nvSpPr>
          <p:cNvPr id="538" name="Google Shape;538;p10"/>
          <p:cNvSpPr txBox="1"/>
          <p:nvPr/>
        </p:nvSpPr>
        <p:spPr>
          <a:xfrm>
            <a:off x="624392" y="381109"/>
            <a:ext cx="596749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VS Code Installation and Extension Setup</a:t>
            </a:r>
            <a:endParaRPr sz="1400" b="0" i="0" u="none" strike="noStrike" cap="none">
              <a:solidFill>
                <a:srgbClr val="000000"/>
              </a:solidFill>
              <a:latin typeface="Arial"/>
              <a:ea typeface="Arial"/>
              <a:cs typeface="Arial"/>
              <a:sym typeface="Arial"/>
            </a:endParaRPr>
          </a:p>
        </p:txBody>
      </p:sp>
      <p:sp>
        <p:nvSpPr>
          <p:cNvPr id="539" name="Google Shape;539;p10"/>
          <p:cNvSpPr/>
          <p:nvPr/>
        </p:nvSpPr>
        <p:spPr>
          <a:xfrm>
            <a:off x="527472" y="1031184"/>
            <a:ext cx="5750430" cy="1324542"/>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For Windows: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46E2CE"/>
                </a:solidFill>
                <a:highlight>
                  <a:srgbClr val="000000"/>
                </a:highlight>
                <a:latin typeface="Arial"/>
                <a:ea typeface="Arial"/>
                <a:cs typeface="Arial"/>
                <a:sym typeface="Arial"/>
              </a:rPr>
              <a:t>winget install Microsoft.VisualStudioCode --override '/SILENT /mergetasks="!runcode,addcontextmenufiles,addcontextmenufolders"'</a:t>
            </a:r>
            <a:endParaRPr sz="1200" b="0" i="0" u="none" strike="noStrike" cap="none">
              <a:solidFill>
                <a:srgbClr val="46E2CE"/>
              </a:solidFill>
              <a:highlight>
                <a:srgbClr val="000000"/>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291F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For macOS: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46E2CE"/>
                </a:solidFill>
                <a:highlight>
                  <a:srgbClr val="000000"/>
                </a:highlight>
                <a:latin typeface="Arial"/>
                <a:ea typeface="Arial"/>
                <a:cs typeface="Arial"/>
                <a:sym typeface="Arial"/>
              </a:rPr>
              <a:t>brew install --cask visual-studio-code</a:t>
            </a:r>
            <a:endParaRPr sz="1200" b="0" i="0" u="none" strike="noStrike" cap="none">
              <a:solidFill>
                <a:srgbClr val="46E2CE"/>
              </a:solidFill>
              <a:highlight>
                <a:srgbClr val="000000"/>
              </a:highlight>
              <a:latin typeface="Arial"/>
              <a:ea typeface="Arial"/>
              <a:cs typeface="Arial"/>
              <a:sym typeface="Arial"/>
            </a:endParaRPr>
          </a:p>
        </p:txBody>
      </p:sp>
      <p:sp>
        <p:nvSpPr>
          <p:cNvPr id="540" name="Google Shape;540;p10"/>
          <p:cNvSpPr/>
          <p:nvPr/>
        </p:nvSpPr>
        <p:spPr>
          <a:xfrm>
            <a:off x="0" y="-338811"/>
            <a:ext cx="65" cy="677623"/>
          </a:xfrm>
          <a:prstGeom prst="rect">
            <a:avLst/>
          </a:prstGeom>
          <a:solidFill>
            <a:srgbClr val="FAFAFA"/>
          </a:solidFill>
          <a:ln>
            <a:noFill/>
          </a:ln>
        </p:spPr>
        <p:txBody>
          <a:bodyPr spcFirstLastPara="1" wrap="square" lIns="0" tIns="198375" rIns="0" bIns="198375" anchor="ctr" anchorCtr="0">
            <a:sp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541" name="Google Shape;541;p10"/>
          <p:cNvGrpSpPr/>
          <p:nvPr/>
        </p:nvGrpSpPr>
        <p:grpSpPr>
          <a:xfrm>
            <a:off x="5295130" y="2355726"/>
            <a:ext cx="3848870" cy="2023092"/>
            <a:chOff x="2407107" y="2751512"/>
            <a:chExt cx="7268033" cy="4045975"/>
          </a:xfrm>
        </p:grpSpPr>
        <p:pic>
          <p:nvPicPr>
            <p:cNvPr id="542" name="Google Shape;542;p10"/>
            <p:cNvPicPr preferRelativeResize="0"/>
            <p:nvPr/>
          </p:nvPicPr>
          <p:blipFill rotWithShape="1">
            <a:blip r:embed="rId4">
              <a:alphaModFix/>
            </a:blip>
            <a:srcRect/>
            <a:stretch/>
          </p:blipFill>
          <p:spPr>
            <a:xfrm>
              <a:off x="3901961" y="2872985"/>
              <a:ext cx="4388076" cy="3924502"/>
            </a:xfrm>
            <a:prstGeom prst="rect">
              <a:avLst/>
            </a:prstGeom>
            <a:noFill/>
            <a:ln>
              <a:noFill/>
            </a:ln>
          </p:spPr>
        </p:pic>
        <p:grpSp>
          <p:nvGrpSpPr>
            <p:cNvPr id="543" name="Google Shape;543;p10"/>
            <p:cNvGrpSpPr/>
            <p:nvPr/>
          </p:nvGrpSpPr>
          <p:grpSpPr>
            <a:xfrm>
              <a:off x="2407107" y="5424055"/>
              <a:ext cx="1923209" cy="481780"/>
              <a:chOff x="2407107" y="5424055"/>
              <a:chExt cx="1923209" cy="481780"/>
            </a:xfrm>
          </p:grpSpPr>
          <p:sp>
            <p:nvSpPr>
              <p:cNvPr id="544" name="Google Shape;544;p10"/>
              <p:cNvSpPr txBox="1"/>
              <p:nvPr/>
            </p:nvSpPr>
            <p:spPr>
              <a:xfrm>
                <a:off x="2407107" y="5444274"/>
                <a:ext cx="1193101" cy="461561"/>
              </a:xfrm>
              <a:prstGeom prst="rect">
                <a:avLst/>
              </a:prstGeom>
              <a:solidFill>
                <a:srgbClr val="FAFAFA"/>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900" b="1" i="0" u="none" strike="noStrike" cap="none">
                    <a:solidFill>
                      <a:srgbClr val="3A3A3C"/>
                    </a:solidFill>
                    <a:latin typeface="Montserrat"/>
                    <a:ea typeface="Montserrat"/>
                    <a:cs typeface="Montserrat"/>
                    <a:sym typeface="Montserrat"/>
                  </a:rPr>
                  <a:t>CLICK</a:t>
                </a:r>
                <a:endParaRPr sz="400" b="0" i="0" u="none" strike="noStrike" cap="none">
                  <a:solidFill>
                    <a:srgbClr val="000000"/>
                  </a:solidFill>
                  <a:latin typeface="Arial"/>
                  <a:ea typeface="Arial"/>
                  <a:cs typeface="Arial"/>
                  <a:sym typeface="Arial"/>
                </a:endParaRPr>
              </a:p>
            </p:txBody>
          </p:sp>
          <p:sp>
            <p:nvSpPr>
              <p:cNvPr id="545" name="Google Shape;545;p10"/>
              <p:cNvSpPr/>
              <p:nvPr/>
            </p:nvSpPr>
            <p:spPr>
              <a:xfrm rot="5400000">
                <a:off x="3879716" y="5424055"/>
                <a:ext cx="450600" cy="450600"/>
              </a:xfrm>
              <a:prstGeom prst="ellipse">
                <a:avLst/>
              </a:prstGeom>
              <a:noFill/>
              <a:ln w="38100"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600" b="0" i="0" u="none" strike="noStrike" cap="none">
                  <a:solidFill>
                    <a:schemeClr val="lt1"/>
                  </a:solidFill>
                  <a:latin typeface="Calibri"/>
                  <a:ea typeface="Calibri"/>
                  <a:cs typeface="Calibri"/>
                  <a:sym typeface="Calibri"/>
                </a:endParaRPr>
              </a:p>
            </p:txBody>
          </p:sp>
          <p:cxnSp>
            <p:nvCxnSpPr>
              <p:cNvPr id="546" name="Google Shape;546;p10"/>
              <p:cNvCxnSpPr/>
              <p:nvPr/>
            </p:nvCxnSpPr>
            <p:spPr>
              <a:xfrm>
                <a:off x="3388857" y="5649354"/>
                <a:ext cx="422701" cy="0"/>
              </a:xfrm>
              <a:prstGeom prst="straightConnector1">
                <a:avLst/>
              </a:prstGeom>
              <a:noFill/>
              <a:ln w="38100" cap="flat" cmpd="sng">
                <a:solidFill>
                  <a:srgbClr val="ED7D31"/>
                </a:solidFill>
                <a:prstDash val="solid"/>
                <a:miter lim="800000"/>
                <a:headEnd type="none" w="sm" len="sm"/>
                <a:tailEnd type="triangle" w="med" len="med"/>
              </a:ln>
            </p:spPr>
          </p:cxnSp>
        </p:grpSp>
        <p:grpSp>
          <p:nvGrpSpPr>
            <p:cNvPr id="547" name="Google Shape;547;p10"/>
            <p:cNvGrpSpPr/>
            <p:nvPr/>
          </p:nvGrpSpPr>
          <p:grpSpPr>
            <a:xfrm>
              <a:off x="4493415" y="2751512"/>
              <a:ext cx="2799287" cy="1175497"/>
              <a:chOff x="4472633" y="2751512"/>
              <a:chExt cx="2799287" cy="1175497"/>
            </a:xfrm>
          </p:grpSpPr>
          <p:sp>
            <p:nvSpPr>
              <p:cNvPr id="548" name="Google Shape;548;p10"/>
              <p:cNvSpPr/>
              <p:nvPr/>
            </p:nvSpPr>
            <p:spPr>
              <a:xfrm rot="5400000">
                <a:off x="4472633" y="3357009"/>
                <a:ext cx="570000" cy="570000"/>
              </a:xfrm>
              <a:prstGeom prst="ellipse">
                <a:avLst/>
              </a:prstGeom>
              <a:noFill/>
              <a:ln w="38100"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600" b="0" i="0" u="none" strike="noStrike" cap="none">
                  <a:solidFill>
                    <a:schemeClr val="lt1"/>
                  </a:solidFill>
                  <a:latin typeface="Calibri"/>
                  <a:ea typeface="Calibri"/>
                  <a:cs typeface="Calibri"/>
                  <a:sym typeface="Calibri"/>
                </a:endParaRPr>
              </a:p>
            </p:txBody>
          </p:sp>
          <p:sp>
            <p:nvSpPr>
              <p:cNvPr id="549" name="Google Shape;549;p10"/>
              <p:cNvSpPr txBox="1"/>
              <p:nvPr/>
            </p:nvSpPr>
            <p:spPr>
              <a:xfrm>
                <a:off x="5931830" y="2751512"/>
                <a:ext cx="1340090" cy="461560"/>
              </a:xfrm>
              <a:prstGeom prst="rect">
                <a:avLst/>
              </a:prstGeom>
              <a:solidFill>
                <a:srgbClr val="FAFAFA"/>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900" b="1" i="0" u="none" strike="noStrike" cap="none">
                    <a:solidFill>
                      <a:srgbClr val="3A3A3C"/>
                    </a:solidFill>
                    <a:latin typeface="Montserrat"/>
                    <a:ea typeface="Montserrat"/>
                    <a:cs typeface="Montserrat"/>
                    <a:sym typeface="Montserrat"/>
                  </a:rPr>
                  <a:t>SEARCH</a:t>
                </a:r>
                <a:endParaRPr sz="400" b="0" i="0" u="none" strike="noStrike" cap="none">
                  <a:solidFill>
                    <a:srgbClr val="000000"/>
                  </a:solidFill>
                  <a:latin typeface="Arial"/>
                  <a:ea typeface="Arial"/>
                  <a:cs typeface="Arial"/>
                  <a:sym typeface="Arial"/>
                </a:endParaRPr>
              </a:p>
            </p:txBody>
          </p:sp>
          <p:cxnSp>
            <p:nvCxnSpPr>
              <p:cNvPr id="550" name="Google Shape;550;p10"/>
              <p:cNvCxnSpPr/>
              <p:nvPr/>
            </p:nvCxnSpPr>
            <p:spPr>
              <a:xfrm flipH="1">
                <a:off x="5116309" y="3276167"/>
                <a:ext cx="702600" cy="305700"/>
              </a:xfrm>
              <a:prstGeom prst="straightConnector1">
                <a:avLst/>
              </a:prstGeom>
              <a:noFill/>
              <a:ln w="38100" cap="flat" cmpd="sng">
                <a:solidFill>
                  <a:srgbClr val="ED7D31"/>
                </a:solidFill>
                <a:prstDash val="solid"/>
                <a:miter lim="800000"/>
                <a:headEnd type="none" w="sm" len="sm"/>
                <a:tailEnd type="triangle" w="med" len="med"/>
              </a:ln>
            </p:spPr>
          </p:cxnSp>
        </p:grpSp>
        <p:pic>
          <p:nvPicPr>
            <p:cNvPr id="551" name="Google Shape;551;p10"/>
            <p:cNvPicPr preferRelativeResize="0"/>
            <p:nvPr/>
          </p:nvPicPr>
          <p:blipFill rotWithShape="1">
            <a:blip r:embed="rId5">
              <a:alphaModFix/>
            </a:blip>
            <a:srcRect/>
            <a:stretch/>
          </p:blipFill>
          <p:spPr>
            <a:xfrm>
              <a:off x="6974682" y="4248249"/>
              <a:ext cx="552478" cy="158758"/>
            </a:xfrm>
            <a:prstGeom prst="rect">
              <a:avLst/>
            </a:prstGeom>
            <a:noFill/>
            <a:ln>
              <a:noFill/>
            </a:ln>
          </p:spPr>
        </p:pic>
        <p:grpSp>
          <p:nvGrpSpPr>
            <p:cNvPr id="552" name="Google Shape;552;p10"/>
            <p:cNvGrpSpPr/>
            <p:nvPr/>
          </p:nvGrpSpPr>
          <p:grpSpPr>
            <a:xfrm>
              <a:off x="6937037" y="3811876"/>
              <a:ext cx="2738103" cy="800781"/>
              <a:chOff x="6937037" y="3811876"/>
              <a:chExt cx="2738103" cy="800781"/>
            </a:xfrm>
          </p:grpSpPr>
          <p:sp>
            <p:nvSpPr>
              <p:cNvPr id="553" name="Google Shape;553;p10"/>
              <p:cNvSpPr txBox="1"/>
              <p:nvPr/>
            </p:nvSpPr>
            <p:spPr>
              <a:xfrm>
                <a:off x="8087840" y="3811876"/>
                <a:ext cx="1587300" cy="461560"/>
              </a:xfrm>
              <a:prstGeom prst="rect">
                <a:avLst/>
              </a:prstGeom>
              <a:solidFill>
                <a:srgbClr val="FAFAFA"/>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900" b="1" i="0" u="none" strike="noStrike" cap="none">
                    <a:solidFill>
                      <a:srgbClr val="3A3A3C"/>
                    </a:solidFill>
                    <a:latin typeface="Montserrat"/>
                    <a:ea typeface="Montserrat"/>
                    <a:cs typeface="Montserrat"/>
                    <a:sym typeface="Montserrat"/>
                  </a:rPr>
                  <a:t>INSTALL</a:t>
                </a:r>
                <a:endParaRPr sz="400" b="0" i="0" u="none" strike="noStrike" cap="none">
                  <a:solidFill>
                    <a:srgbClr val="000000"/>
                  </a:solidFill>
                  <a:latin typeface="Arial"/>
                  <a:ea typeface="Arial"/>
                  <a:cs typeface="Arial"/>
                  <a:sym typeface="Arial"/>
                </a:endParaRPr>
              </a:p>
            </p:txBody>
          </p:sp>
          <p:cxnSp>
            <p:nvCxnSpPr>
              <p:cNvPr id="554" name="Google Shape;554;p10"/>
              <p:cNvCxnSpPr/>
              <p:nvPr/>
            </p:nvCxnSpPr>
            <p:spPr>
              <a:xfrm flipH="1">
                <a:off x="7627683" y="4021962"/>
                <a:ext cx="702600" cy="305700"/>
              </a:xfrm>
              <a:prstGeom prst="straightConnector1">
                <a:avLst/>
              </a:prstGeom>
              <a:noFill/>
              <a:ln w="38100" cap="flat" cmpd="sng">
                <a:solidFill>
                  <a:srgbClr val="ED7D31"/>
                </a:solidFill>
                <a:prstDash val="solid"/>
                <a:miter lim="800000"/>
                <a:headEnd type="none" w="sm" len="sm"/>
                <a:tailEnd type="triangle" w="med" len="med"/>
              </a:ln>
            </p:spPr>
          </p:cxnSp>
          <p:sp>
            <p:nvSpPr>
              <p:cNvPr id="555" name="Google Shape;555;p10"/>
              <p:cNvSpPr/>
              <p:nvPr/>
            </p:nvSpPr>
            <p:spPr>
              <a:xfrm rot="5400000">
                <a:off x="6937037" y="4042657"/>
                <a:ext cx="570000" cy="570000"/>
              </a:xfrm>
              <a:prstGeom prst="ellipse">
                <a:avLst/>
              </a:prstGeom>
              <a:noFill/>
              <a:ln w="38100"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600" b="0" i="0" u="none" strike="noStrike" cap="none">
                  <a:solidFill>
                    <a:schemeClr val="lt1"/>
                  </a:solidFill>
                  <a:latin typeface="Calibri"/>
                  <a:ea typeface="Calibri"/>
                  <a:cs typeface="Calibri"/>
                  <a:sym typeface="Calibri"/>
                </a:endParaRPr>
              </a:p>
            </p:txBody>
          </p:sp>
        </p:grpSp>
      </p:grpSp>
      <p:grpSp>
        <p:nvGrpSpPr>
          <p:cNvPr id="556" name="Google Shape;556;p10"/>
          <p:cNvGrpSpPr/>
          <p:nvPr/>
        </p:nvGrpSpPr>
        <p:grpSpPr>
          <a:xfrm>
            <a:off x="6611903" y="107245"/>
            <a:ext cx="2290966" cy="847200"/>
            <a:chOff x="2281034" y="724796"/>
            <a:chExt cx="2290966" cy="847200"/>
          </a:xfrm>
        </p:grpSpPr>
        <p:sp>
          <p:nvSpPr>
            <p:cNvPr id="557" name="Google Shape;557;p10"/>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58" name="Google Shape;558;p10" descr="A close up of a sign&#10;&#10;Description automatically generated"/>
            <p:cNvPicPr preferRelativeResize="0"/>
            <p:nvPr/>
          </p:nvPicPr>
          <p:blipFill rotWithShape="1">
            <a:blip r:embed="rId6">
              <a:alphaModFix/>
            </a:blip>
            <a:srcRect/>
            <a:stretch/>
          </p:blipFill>
          <p:spPr>
            <a:xfrm>
              <a:off x="2445405" y="801750"/>
              <a:ext cx="1176313" cy="691530"/>
            </a:xfrm>
            <a:prstGeom prst="rect">
              <a:avLst/>
            </a:prstGeom>
            <a:noFill/>
            <a:ln>
              <a:noFill/>
            </a:ln>
          </p:spPr>
        </p:pic>
        <p:pic>
          <p:nvPicPr>
            <p:cNvPr id="559" name="Google Shape;559;p10" descr="A close up of a sign&#10;&#10;Description automatically generated"/>
            <p:cNvPicPr preferRelativeResize="0"/>
            <p:nvPr/>
          </p:nvPicPr>
          <p:blipFill rotWithShape="1">
            <a:blip r:embed="rId7">
              <a:alphaModFix/>
            </a:blip>
            <a:srcRect/>
            <a:stretch/>
          </p:blipFill>
          <p:spPr>
            <a:xfrm>
              <a:off x="3738719" y="826215"/>
              <a:ext cx="648889" cy="691530"/>
            </a:xfrm>
            <a:prstGeom prst="rect">
              <a:avLst/>
            </a:prstGeom>
            <a:noFill/>
            <a:ln>
              <a:noFill/>
            </a:ln>
          </p:spPr>
        </p:pic>
      </p:grpSp>
      <p:sp>
        <p:nvSpPr>
          <p:cNvPr id="560" name="Google Shape;560;p10"/>
          <p:cNvSpPr/>
          <p:nvPr/>
        </p:nvSpPr>
        <p:spPr>
          <a:xfrm>
            <a:off x="552298" y="2407189"/>
            <a:ext cx="5476328" cy="2032188"/>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After Installation:</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Click on the building blocks icon and search "Python" in the search bar and install the first extension that comes up. This gives us features like below and more. Feel free to add any other extension which you may find useful.</a:t>
            </a:r>
            <a:endParaRPr/>
          </a:p>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IntelliSense (Pylance)</a:t>
            </a: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Linting</a:t>
            </a: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Debugging</a:t>
            </a: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Arial"/>
                <a:ea typeface="Arial"/>
                <a:cs typeface="Arial"/>
                <a:sym typeface="Arial"/>
              </a:rPr>
              <a:t>Code formatting</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30" descr="A white rectangular object with black border&#10;&#10;Description automatically generated"/>
          <p:cNvPicPr preferRelativeResize="0"/>
          <p:nvPr/>
        </p:nvPicPr>
        <p:blipFill rotWithShape="1">
          <a:blip r:embed="rId3">
            <a:alphaModFix/>
          </a:blip>
          <a:srcRect l="7127" t="9965" r="6693" b="9963"/>
          <a:stretch/>
        </p:blipFill>
        <p:spPr>
          <a:xfrm>
            <a:off x="338116" y="244297"/>
            <a:ext cx="8278477" cy="4326675"/>
          </a:xfrm>
          <a:prstGeom prst="rect">
            <a:avLst/>
          </a:prstGeom>
          <a:noFill/>
          <a:ln>
            <a:noFill/>
          </a:ln>
        </p:spPr>
      </p:pic>
      <p:grpSp>
        <p:nvGrpSpPr>
          <p:cNvPr id="566" name="Google Shape;566;p30"/>
          <p:cNvGrpSpPr/>
          <p:nvPr/>
        </p:nvGrpSpPr>
        <p:grpSpPr>
          <a:xfrm>
            <a:off x="6714243" y="4138736"/>
            <a:ext cx="2290966" cy="847200"/>
            <a:chOff x="2281034" y="724796"/>
            <a:chExt cx="2290966" cy="847200"/>
          </a:xfrm>
        </p:grpSpPr>
        <p:sp>
          <p:nvSpPr>
            <p:cNvPr id="567" name="Google Shape;567;p30"/>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8" name="Google Shape;568;p30"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569" name="Google Shape;569;p30"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570" name="Google Shape;570;p30"/>
          <p:cNvSpPr txBox="1"/>
          <p:nvPr/>
        </p:nvSpPr>
        <p:spPr>
          <a:xfrm>
            <a:off x="624391" y="381109"/>
            <a:ext cx="608985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Course material download : GitHub Resource</a:t>
            </a:r>
            <a:endParaRPr sz="1400" b="0" i="0" u="none" strike="noStrike" cap="none">
              <a:solidFill>
                <a:srgbClr val="000000"/>
              </a:solidFill>
              <a:latin typeface="Arial"/>
              <a:ea typeface="Arial"/>
              <a:cs typeface="Arial"/>
              <a:sym typeface="Arial"/>
            </a:endParaRPr>
          </a:p>
        </p:txBody>
      </p:sp>
      <p:sp>
        <p:nvSpPr>
          <p:cNvPr id="571" name="Google Shape;571;p30"/>
          <p:cNvSpPr/>
          <p:nvPr/>
        </p:nvSpPr>
        <p:spPr>
          <a:xfrm>
            <a:off x="721436" y="1093528"/>
            <a:ext cx="4439383" cy="1885199"/>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For Windows: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46E2CE"/>
                </a:solidFill>
                <a:highlight>
                  <a:srgbClr val="000000"/>
                </a:highlight>
                <a:latin typeface="Arial"/>
                <a:ea typeface="Arial"/>
                <a:cs typeface="Arial"/>
                <a:sym typeface="Arial"/>
              </a:rPr>
              <a:t>cd %homepath%/Downloads</a:t>
            </a:r>
            <a:endParaRPr sz="1200" b="0" i="0" u="none" strike="noStrike" cap="none">
              <a:solidFill>
                <a:srgbClr val="46E2CE"/>
              </a:solidFill>
              <a:highlight>
                <a:srgbClr val="000000"/>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46E2CE"/>
                </a:solidFill>
                <a:highlight>
                  <a:srgbClr val="000000"/>
                </a:highlight>
                <a:latin typeface="Arial"/>
                <a:ea typeface="Arial"/>
                <a:cs typeface="Arial"/>
                <a:sym typeface="Arial"/>
              </a:rPr>
              <a:t>winget install --id Git.Git -e --source winget</a:t>
            </a:r>
            <a:endParaRPr sz="1200" b="0" i="0" u="none" strike="noStrike" cap="none">
              <a:solidFill>
                <a:srgbClr val="46E2CE"/>
              </a:solidFill>
              <a:highlight>
                <a:srgbClr val="000000"/>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291F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For macOS:</a:t>
            </a:r>
            <a:br>
              <a:rPr lang="en-US" sz="1400" b="0" i="0" u="none" strike="noStrike" cap="none">
                <a:solidFill>
                  <a:srgbClr val="000000"/>
                </a:solidFill>
                <a:latin typeface="Arial"/>
                <a:ea typeface="Arial"/>
                <a:cs typeface="Arial"/>
                <a:sym typeface="Arial"/>
              </a:rPr>
            </a:br>
            <a:r>
              <a:rPr lang="en-US" sz="1200" b="0" i="0" u="none" strike="noStrike" cap="none">
                <a:solidFill>
                  <a:srgbClr val="46E2CE"/>
                </a:solidFill>
                <a:highlight>
                  <a:srgbClr val="000000"/>
                </a:highlight>
                <a:latin typeface="Arial"/>
                <a:ea typeface="Arial"/>
                <a:cs typeface="Arial"/>
                <a:sym typeface="Arial"/>
              </a:rPr>
              <a:t>cd ~/Downloads</a:t>
            </a:r>
            <a:endParaRPr sz="1200" b="0" i="0" u="none" strike="noStrike" cap="none">
              <a:solidFill>
                <a:srgbClr val="46E2CE"/>
              </a:solidFill>
              <a:highlight>
                <a:srgbClr val="000000"/>
              </a:highlight>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Install Git with: </a:t>
            </a:r>
            <a:r>
              <a:rPr lang="en-US" sz="1200" b="0" i="0" u="none" strike="noStrike" cap="none">
                <a:solidFill>
                  <a:srgbClr val="46E2CE"/>
                </a:solidFill>
                <a:highlight>
                  <a:srgbClr val="000000"/>
                </a:highlight>
                <a:latin typeface="Arial"/>
                <a:ea typeface="Arial"/>
                <a:cs typeface="Arial"/>
                <a:sym typeface="Arial"/>
              </a:rPr>
              <a:t>brew install git</a:t>
            </a:r>
            <a:endParaRPr sz="1200" b="0" i="0" u="none" strike="noStrike" cap="none">
              <a:solidFill>
                <a:srgbClr val="46E2CE"/>
              </a:solidFill>
              <a:highlight>
                <a:srgbClr val="000000"/>
              </a:highlight>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or</a:t>
            </a:r>
            <a:endParaRPr/>
          </a:p>
          <a:p>
            <a:pPr marL="342900" marR="0" lvl="0" indent="-342900" algn="l" rtl="0">
              <a:lnSpc>
                <a:spcPct val="100000"/>
              </a:lnSpc>
              <a:spcBef>
                <a:spcPts val="0"/>
              </a:spcBef>
              <a:spcAft>
                <a:spcPts val="0"/>
              </a:spcAft>
              <a:buClr>
                <a:srgbClr val="000000"/>
              </a:buClr>
              <a:buSzPts val="1400"/>
              <a:buFont typeface="Arial"/>
              <a:buAutoNum type="arabicPeriod"/>
            </a:pPr>
            <a:r>
              <a:rPr lang="en-US" sz="1400" b="0" i="0" u="none" strike="noStrike" cap="none">
                <a:solidFill>
                  <a:srgbClr val="000000"/>
                </a:solidFill>
                <a:latin typeface="Arial"/>
                <a:ea typeface="Arial"/>
                <a:cs typeface="Arial"/>
                <a:sym typeface="Arial"/>
              </a:rPr>
              <a:t>Install Xcode from AppStore (include Basic Git)</a:t>
            </a:r>
            <a:endParaRPr sz="1400" b="0" i="0" u="none" strike="noStrike" cap="none">
              <a:solidFill>
                <a:srgbClr val="000000"/>
              </a:solidFill>
              <a:latin typeface="Arial"/>
              <a:ea typeface="Arial"/>
              <a:cs typeface="Arial"/>
              <a:sym typeface="Arial"/>
            </a:endParaRPr>
          </a:p>
        </p:txBody>
      </p:sp>
      <p:sp>
        <p:nvSpPr>
          <p:cNvPr id="572" name="Google Shape;572;p30"/>
          <p:cNvSpPr/>
          <p:nvPr/>
        </p:nvSpPr>
        <p:spPr>
          <a:xfrm>
            <a:off x="0" y="-338811"/>
            <a:ext cx="65" cy="677623"/>
          </a:xfrm>
          <a:prstGeom prst="rect">
            <a:avLst/>
          </a:prstGeom>
          <a:solidFill>
            <a:srgbClr val="FAFAFA"/>
          </a:solidFill>
          <a:ln>
            <a:noFill/>
          </a:ln>
        </p:spPr>
        <p:txBody>
          <a:bodyPr spcFirstLastPara="1" wrap="square" lIns="0" tIns="198375" rIns="0" bIns="198375" anchor="ctr" anchorCtr="0">
            <a:sp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3" name="Google Shape;573;p30"/>
          <p:cNvSpPr/>
          <p:nvPr/>
        </p:nvSpPr>
        <p:spPr>
          <a:xfrm>
            <a:off x="781400" y="3038642"/>
            <a:ext cx="3469334" cy="1201513"/>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After Installation:</a:t>
            </a:r>
            <a:endParaRPr/>
          </a:p>
          <a:p>
            <a:pPr marL="0" marR="0" lvl="0" indent="0" algn="l" rtl="0">
              <a:lnSpc>
                <a:spcPct val="100000"/>
              </a:lnSpc>
              <a:spcBef>
                <a:spcPts val="0"/>
              </a:spcBef>
              <a:spcAft>
                <a:spcPts val="0"/>
              </a:spcAft>
              <a:buClr>
                <a:srgbClr val="000000"/>
              </a:buClr>
              <a:buSzPts val="300"/>
              <a:buFont typeface="Arial"/>
              <a:buNone/>
            </a:pPr>
            <a:endParaRPr sz="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46E2CE"/>
                </a:solidFill>
                <a:highlight>
                  <a:srgbClr val="000000"/>
                </a:highlight>
                <a:latin typeface="Arial"/>
                <a:ea typeface="Arial"/>
                <a:cs typeface="Arial"/>
                <a:sym typeface="Arial"/>
              </a:rPr>
              <a:t>git clone &lt;url&gt;</a:t>
            </a:r>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rgbClr val="5291F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For this week:</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46E2CE"/>
                </a:solidFill>
                <a:highlight>
                  <a:srgbClr val="000000"/>
                </a:highlight>
                <a:latin typeface="Arial"/>
                <a:ea typeface="Arial"/>
                <a:cs typeface="Arial"/>
                <a:sym typeface="Arial"/>
              </a:rPr>
              <a:t>git clone https://github.com/ccsheff24/week1</a:t>
            </a:r>
            <a:endParaRPr/>
          </a:p>
        </p:txBody>
      </p:sp>
      <p:pic>
        <p:nvPicPr>
          <p:cNvPr id="574" name="Google Shape;574;p30" descr="Git"/>
          <p:cNvPicPr preferRelativeResize="0"/>
          <p:nvPr/>
        </p:nvPicPr>
        <p:blipFill rotWithShape="1">
          <a:blip r:embed="rId6">
            <a:alphaModFix/>
          </a:blip>
          <a:srcRect/>
          <a:stretch/>
        </p:blipFill>
        <p:spPr>
          <a:xfrm>
            <a:off x="6541060" y="1522087"/>
            <a:ext cx="1229226" cy="514040"/>
          </a:xfrm>
          <a:prstGeom prst="rect">
            <a:avLst/>
          </a:prstGeom>
          <a:noFill/>
          <a:ln>
            <a:noFill/>
          </a:ln>
        </p:spPr>
      </p:pic>
      <p:pic>
        <p:nvPicPr>
          <p:cNvPr id="575" name="Google Shape;575;p30" descr="GitHub Logo, symbol, meaning, history, PNG, brand"/>
          <p:cNvPicPr preferRelativeResize="0"/>
          <p:nvPr/>
        </p:nvPicPr>
        <p:blipFill rotWithShape="1">
          <a:blip r:embed="rId7">
            <a:alphaModFix/>
          </a:blip>
          <a:srcRect/>
          <a:stretch/>
        </p:blipFill>
        <p:spPr>
          <a:xfrm>
            <a:off x="5746162" y="2691487"/>
            <a:ext cx="1936159" cy="108653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Google Shape;580;p31" descr="A white rectangular object with black border&#10;&#10;Description automatically generated"/>
          <p:cNvPicPr preferRelativeResize="0"/>
          <p:nvPr/>
        </p:nvPicPr>
        <p:blipFill rotWithShape="1">
          <a:blip r:embed="rId3">
            <a:alphaModFix/>
          </a:blip>
          <a:srcRect l="7127" t="9965" r="6693" b="9963"/>
          <a:stretch/>
        </p:blipFill>
        <p:spPr>
          <a:xfrm>
            <a:off x="338116" y="244297"/>
            <a:ext cx="8278477" cy="4326675"/>
          </a:xfrm>
          <a:prstGeom prst="rect">
            <a:avLst/>
          </a:prstGeom>
          <a:noFill/>
          <a:ln>
            <a:noFill/>
          </a:ln>
        </p:spPr>
      </p:pic>
      <p:grpSp>
        <p:nvGrpSpPr>
          <p:cNvPr id="581" name="Google Shape;581;p31"/>
          <p:cNvGrpSpPr/>
          <p:nvPr/>
        </p:nvGrpSpPr>
        <p:grpSpPr>
          <a:xfrm>
            <a:off x="6714243" y="4138736"/>
            <a:ext cx="2290966" cy="847200"/>
            <a:chOff x="2281034" y="724796"/>
            <a:chExt cx="2290966" cy="847200"/>
          </a:xfrm>
        </p:grpSpPr>
        <p:sp>
          <p:nvSpPr>
            <p:cNvPr id="582" name="Google Shape;582;p31"/>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83" name="Google Shape;583;p31"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584" name="Google Shape;584;p31"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585" name="Google Shape;585;p31"/>
          <p:cNvSpPr txBox="1"/>
          <p:nvPr/>
        </p:nvSpPr>
        <p:spPr>
          <a:xfrm>
            <a:off x="624391" y="381109"/>
            <a:ext cx="6089851"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Generative AI</a:t>
            </a:r>
            <a:endParaRPr sz="1400" b="0" i="0" u="none" strike="noStrike" cap="none">
              <a:solidFill>
                <a:srgbClr val="000000"/>
              </a:solidFill>
              <a:latin typeface="Arial"/>
              <a:ea typeface="Arial"/>
              <a:cs typeface="Arial"/>
              <a:sym typeface="Arial"/>
            </a:endParaRPr>
          </a:p>
        </p:txBody>
      </p:sp>
      <p:sp>
        <p:nvSpPr>
          <p:cNvPr id="586" name="Google Shape;586;p31"/>
          <p:cNvSpPr/>
          <p:nvPr/>
        </p:nvSpPr>
        <p:spPr>
          <a:xfrm>
            <a:off x="721436" y="1093528"/>
            <a:ext cx="5319146" cy="3045208"/>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Since the release of ChatGPT in November 2022, Generative AI has been optimized for generating code snippet and debug. </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You are welcome to use Generative AI to encounter any coding problem. My advice is use it as your last resort as fixing errors trains your problem-solving skills. Also, you are welcome to ask our mentors on discord support channel</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Some popular free Generative AI are:</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OpenAI’s ChatGPT </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Google's Gemini</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Microsoft Copilot</a:t>
            </a:r>
            <a:endParaRPr/>
          </a:p>
        </p:txBody>
      </p:sp>
      <p:sp>
        <p:nvSpPr>
          <p:cNvPr id="587" name="Google Shape;587;p31"/>
          <p:cNvSpPr/>
          <p:nvPr/>
        </p:nvSpPr>
        <p:spPr>
          <a:xfrm>
            <a:off x="0" y="-338811"/>
            <a:ext cx="65" cy="677623"/>
          </a:xfrm>
          <a:prstGeom prst="rect">
            <a:avLst/>
          </a:prstGeom>
          <a:solidFill>
            <a:srgbClr val="FAFAFA"/>
          </a:solidFill>
          <a:ln>
            <a:noFill/>
          </a:ln>
        </p:spPr>
        <p:txBody>
          <a:bodyPr spcFirstLastPara="1" wrap="square" lIns="0" tIns="198375" rIns="0" bIns="198375" anchor="ctr" anchorCtr="0">
            <a:sp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588" name="Google Shape;588;p31"/>
          <p:cNvPicPr preferRelativeResize="0"/>
          <p:nvPr/>
        </p:nvPicPr>
        <p:blipFill rotWithShape="1">
          <a:blip r:embed="rId6">
            <a:alphaModFix/>
          </a:blip>
          <a:srcRect/>
          <a:stretch/>
        </p:blipFill>
        <p:spPr>
          <a:xfrm>
            <a:off x="6294600" y="1337679"/>
            <a:ext cx="1380820" cy="1069955"/>
          </a:xfrm>
          <a:prstGeom prst="rect">
            <a:avLst/>
          </a:prstGeom>
          <a:noFill/>
          <a:ln>
            <a:noFill/>
          </a:ln>
        </p:spPr>
      </p:pic>
      <p:pic>
        <p:nvPicPr>
          <p:cNvPr id="589" name="Google Shape;589;p31"/>
          <p:cNvPicPr preferRelativeResize="0"/>
          <p:nvPr/>
        </p:nvPicPr>
        <p:blipFill rotWithShape="1">
          <a:blip r:embed="rId7">
            <a:alphaModFix/>
          </a:blip>
          <a:srcRect l="14667" t="12253" r="4975" b="6965"/>
          <a:stretch/>
        </p:blipFill>
        <p:spPr>
          <a:xfrm>
            <a:off x="6294600" y="2757281"/>
            <a:ext cx="2046089" cy="7437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grpSp>
        <p:nvGrpSpPr>
          <p:cNvPr id="594" name="Google Shape;594;p32"/>
          <p:cNvGrpSpPr/>
          <p:nvPr/>
        </p:nvGrpSpPr>
        <p:grpSpPr>
          <a:xfrm>
            <a:off x="897705" y="1832672"/>
            <a:ext cx="7002600" cy="1897494"/>
            <a:chOff x="1070896" y="1809482"/>
            <a:chExt cx="7002600" cy="1897494"/>
          </a:xfrm>
        </p:grpSpPr>
        <p:sp>
          <p:nvSpPr>
            <p:cNvPr id="595" name="Google Shape;595;p32"/>
            <p:cNvSpPr/>
            <p:nvPr/>
          </p:nvSpPr>
          <p:spPr>
            <a:xfrm>
              <a:off x="1070896" y="1961576"/>
              <a:ext cx="7002600" cy="1745400"/>
            </a:xfrm>
            <a:prstGeom prst="roundRect">
              <a:avLst>
                <a:gd name="adj" fmla="val 5131"/>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32"/>
            <p:cNvSpPr/>
            <p:nvPr/>
          </p:nvSpPr>
          <p:spPr>
            <a:xfrm>
              <a:off x="1070896" y="1809482"/>
              <a:ext cx="7002600" cy="1745400"/>
            </a:xfrm>
            <a:prstGeom prst="roundRect">
              <a:avLst>
                <a:gd name="adj" fmla="val 5131"/>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7" name="Google Shape;597;p32"/>
          <p:cNvGrpSpPr/>
          <p:nvPr/>
        </p:nvGrpSpPr>
        <p:grpSpPr>
          <a:xfrm rot="-392289">
            <a:off x="7434376" y="514808"/>
            <a:ext cx="1793126" cy="1729891"/>
            <a:chOff x="-1645450" y="733766"/>
            <a:chExt cx="834920" cy="805476"/>
          </a:xfrm>
        </p:grpSpPr>
        <p:sp>
          <p:nvSpPr>
            <p:cNvPr id="598" name="Google Shape;598;p32"/>
            <p:cNvSpPr/>
            <p:nvPr/>
          </p:nvSpPr>
          <p:spPr>
            <a:xfrm>
              <a:off x="-1566320" y="1296525"/>
              <a:ext cx="178944" cy="175331"/>
            </a:xfrm>
            <a:custGeom>
              <a:avLst/>
              <a:gdLst/>
              <a:ahLst/>
              <a:cxnLst/>
              <a:rect l="l" t="t" r="r" b="b"/>
              <a:pathLst>
                <a:path w="1981" h="1941" extrusionOk="0">
                  <a:moveTo>
                    <a:pt x="642" y="0"/>
                  </a:moveTo>
                  <a:cubicBezTo>
                    <a:pt x="590" y="0"/>
                    <a:pt x="538" y="20"/>
                    <a:pt x="498" y="60"/>
                  </a:cubicBezTo>
                  <a:lnTo>
                    <a:pt x="80" y="478"/>
                  </a:lnTo>
                  <a:cubicBezTo>
                    <a:pt x="0" y="557"/>
                    <a:pt x="0" y="687"/>
                    <a:pt x="80" y="766"/>
                  </a:cubicBezTo>
                  <a:lnTo>
                    <a:pt x="1194" y="1880"/>
                  </a:lnTo>
                  <a:cubicBezTo>
                    <a:pt x="1234" y="1920"/>
                    <a:pt x="1286" y="1940"/>
                    <a:pt x="1338" y="1940"/>
                  </a:cubicBezTo>
                  <a:cubicBezTo>
                    <a:pt x="1391" y="1940"/>
                    <a:pt x="1443" y="1920"/>
                    <a:pt x="1483" y="1880"/>
                  </a:cubicBezTo>
                  <a:lnTo>
                    <a:pt x="1900" y="1463"/>
                  </a:lnTo>
                  <a:cubicBezTo>
                    <a:pt x="1980" y="1383"/>
                    <a:pt x="1980" y="1254"/>
                    <a:pt x="1900" y="1174"/>
                  </a:cubicBezTo>
                  <a:lnTo>
                    <a:pt x="786" y="60"/>
                  </a:lnTo>
                  <a:cubicBezTo>
                    <a:pt x="746" y="20"/>
                    <a:pt x="694" y="0"/>
                    <a:pt x="642"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32"/>
            <p:cNvSpPr/>
            <p:nvPr/>
          </p:nvSpPr>
          <p:spPr>
            <a:xfrm>
              <a:off x="-1566320" y="1294719"/>
              <a:ext cx="178944" cy="178853"/>
            </a:xfrm>
            <a:custGeom>
              <a:avLst/>
              <a:gdLst/>
              <a:ahLst/>
              <a:cxnLst/>
              <a:rect l="l" t="t" r="r" b="b"/>
              <a:pathLst>
                <a:path w="1981" h="1980" fill="none" extrusionOk="0">
                  <a:moveTo>
                    <a:pt x="1194" y="1900"/>
                  </a:moveTo>
                  <a:lnTo>
                    <a:pt x="80" y="786"/>
                  </a:lnTo>
                  <a:cubicBezTo>
                    <a:pt x="0" y="707"/>
                    <a:pt x="0" y="577"/>
                    <a:pt x="80" y="498"/>
                  </a:cubicBezTo>
                  <a:lnTo>
                    <a:pt x="498" y="80"/>
                  </a:lnTo>
                  <a:cubicBezTo>
                    <a:pt x="577" y="0"/>
                    <a:pt x="707" y="0"/>
                    <a:pt x="786" y="80"/>
                  </a:cubicBezTo>
                  <a:lnTo>
                    <a:pt x="1900" y="1194"/>
                  </a:lnTo>
                  <a:cubicBezTo>
                    <a:pt x="1980" y="1274"/>
                    <a:pt x="1980" y="1403"/>
                    <a:pt x="1900" y="1483"/>
                  </a:cubicBezTo>
                  <a:lnTo>
                    <a:pt x="1483" y="1900"/>
                  </a:lnTo>
                  <a:cubicBezTo>
                    <a:pt x="1403" y="1980"/>
                    <a:pt x="1274" y="1980"/>
                    <a:pt x="1194" y="1900"/>
                  </a:cubicBezTo>
                  <a:close/>
                </a:path>
              </a:pathLst>
            </a:custGeom>
            <a:noFill/>
            <a:ln w="28575" cap="flat"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32"/>
            <p:cNvSpPr/>
            <p:nvPr/>
          </p:nvSpPr>
          <p:spPr>
            <a:xfrm>
              <a:off x="-1529466" y="733766"/>
              <a:ext cx="718936" cy="699425"/>
            </a:xfrm>
            <a:custGeom>
              <a:avLst/>
              <a:gdLst/>
              <a:ahLst/>
              <a:cxnLst/>
              <a:rect l="l" t="t" r="r" b="b"/>
              <a:pathLst>
                <a:path w="7959" h="7743" extrusionOk="0">
                  <a:moveTo>
                    <a:pt x="6193" y="0"/>
                  </a:moveTo>
                  <a:cubicBezTo>
                    <a:pt x="5780" y="0"/>
                    <a:pt x="5367" y="157"/>
                    <a:pt x="5054" y="470"/>
                  </a:cubicBezTo>
                  <a:lnTo>
                    <a:pt x="239" y="5295"/>
                  </a:lnTo>
                  <a:cubicBezTo>
                    <a:pt x="0" y="5524"/>
                    <a:pt x="0" y="5912"/>
                    <a:pt x="239" y="6141"/>
                  </a:cubicBezTo>
                  <a:lnTo>
                    <a:pt x="1652" y="7563"/>
                  </a:lnTo>
                  <a:cubicBezTo>
                    <a:pt x="1771" y="7683"/>
                    <a:pt x="1925" y="7742"/>
                    <a:pt x="2079" y="7742"/>
                  </a:cubicBezTo>
                  <a:cubicBezTo>
                    <a:pt x="2234" y="7742"/>
                    <a:pt x="2388" y="7683"/>
                    <a:pt x="2507" y="7563"/>
                  </a:cubicBezTo>
                  <a:lnTo>
                    <a:pt x="7332" y="2738"/>
                  </a:lnTo>
                  <a:cubicBezTo>
                    <a:pt x="7959" y="2112"/>
                    <a:pt x="7959" y="1097"/>
                    <a:pt x="7332" y="470"/>
                  </a:cubicBezTo>
                  <a:cubicBezTo>
                    <a:pt x="7019" y="157"/>
                    <a:pt x="6606" y="0"/>
                    <a:pt x="6193"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32"/>
            <p:cNvSpPr/>
            <p:nvPr/>
          </p:nvSpPr>
          <p:spPr>
            <a:xfrm>
              <a:off x="-1182596" y="773963"/>
              <a:ext cx="321755" cy="313716"/>
            </a:xfrm>
            <a:custGeom>
              <a:avLst/>
              <a:gdLst/>
              <a:ahLst/>
              <a:cxnLst/>
              <a:rect l="l" t="t" r="r" b="b"/>
              <a:pathLst>
                <a:path w="3562" h="3473" extrusionOk="0">
                  <a:moveTo>
                    <a:pt x="508" y="0"/>
                  </a:moveTo>
                  <a:cubicBezTo>
                    <a:pt x="388" y="0"/>
                    <a:pt x="269" y="45"/>
                    <a:pt x="179" y="135"/>
                  </a:cubicBezTo>
                  <a:cubicBezTo>
                    <a:pt x="0" y="314"/>
                    <a:pt x="0" y="612"/>
                    <a:pt x="179" y="791"/>
                  </a:cubicBezTo>
                  <a:lnTo>
                    <a:pt x="2726" y="3338"/>
                  </a:lnTo>
                  <a:cubicBezTo>
                    <a:pt x="2816" y="3428"/>
                    <a:pt x="2935" y="3472"/>
                    <a:pt x="3054" y="3472"/>
                  </a:cubicBezTo>
                  <a:cubicBezTo>
                    <a:pt x="3174" y="3472"/>
                    <a:pt x="3293" y="3428"/>
                    <a:pt x="3383" y="3338"/>
                  </a:cubicBezTo>
                  <a:cubicBezTo>
                    <a:pt x="3562" y="3159"/>
                    <a:pt x="3562" y="2860"/>
                    <a:pt x="3383" y="2681"/>
                  </a:cubicBezTo>
                  <a:lnTo>
                    <a:pt x="836" y="135"/>
                  </a:lnTo>
                  <a:cubicBezTo>
                    <a:pt x="746" y="45"/>
                    <a:pt x="627" y="0"/>
                    <a:pt x="508" y="0"/>
                  </a:cubicBez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32"/>
            <p:cNvSpPr/>
            <p:nvPr/>
          </p:nvSpPr>
          <p:spPr>
            <a:xfrm>
              <a:off x="-1383943" y="934390"/>
              <a:ext cx="369450" cy="365114"/>
            </a:xfrm>
            <a:custGeom>
              <a:avLst/>
              <a:gdLst/>
              <a:ahLst/>
              <a:cxnLst/>
              <a:rect l="l" t="t" r="r" b="b"/>
              <a:pathLst>
                <a:path w="4090" h="4042" extrusionOk="0">
                  <a:moveTo>
                    <a:pt x="3393" y="0"/>
                  </a:moveTo>
                  <a:lnTo>
                    <a:pt x="190" y="3203"/>
                  </a:lnTo>
                  <a:cubicBezTo>
                    <a:pt x="1" y="3392"/>
                    <a:pt x="1" y="3701"/>
                    <a:pt x="190" y="3900"/>
                  </a:cubicBezTo>
                  <a:cubicBezTo>
                    <a:pt x="284" y="3994"/>
                    <a:pt x="409" y="4042"/>
                    <a:pt x="534" y="4042"/>
                  </a:cubicBezTo>
                  <a:cubicBezTo>
                    <a:pt x="660" y="4042"/>
                    <a:pt x="787" y="3994"/>
                    <a:pt x="886" y="3900"/>
                  </a:cubicBezTo>
                  <a:lnTo>
                    <a:pt x="4089" y="697"/>
                  </a:lnTo>
                  <a:lnTo>
                    <a:pt x="3393" y="0"/>
                  </a:lnTo>
                  <a:close/>
                </a:path>
              </a:pathLst>
            </a:custGeom>
            <a:solidFill>
              <a:srgbClr val="D6BDF7"/>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32"/>
            <p:cNvSpPr/>
            <p:nvPr/>
          </p:nvSpPr>
          <p:spPr>
            <a:xfrm>
              <a:off x="-989379" y="770892"/>
              <a:ext cx="135766" cy="119145"/>
            </a:xfrm>
            <a:custGeom>
              <a:avLst/>
              <a:gdLst/>
              <a:ahLst/>
              <a:cxnLst/>
              <a:rect l="l" t="t" r="r" b="b"/>
              <a:pathLst>
                <a:path w="1503" h="1319" extrusionOk="0">
                  <a:moveTo>
                    <a:pt x="434" y="0"/>
                  </a:moveTo>
                  <a:cubicBezTo>
                    <a:pt x="335" y="0"/>
                    <a:pt x="249" y="29"/>
                    <a:pt x="189" y="89"/>
                  </a:cubicBezTo>
                  <a:cubicBezTo>
                    <a:pt x="0" y="278"/>
                    <a:pt x="100" y="686"/>
                    <a:pt x="418" y="994"/>
                  </a:cubicBezTo>
                  <a:cubicBezTo>
                    <a:pt x="621" y="1204"/>
                    <a:pt x="867" y="1319"/>
                    <a:pt x="1065" y="1319"/>
                  </a:cubicBezTo>
                  <a:cubicBezTo>
                    <a:pt x="1168" y="1319"/>
                    <a:pt x="1259" y="1288"/>
                    <a:pt x="1323" y="1223"/>
                  </a:cubicBezTo>
                  <a:cubicBezTo>
                    <a:pt x="1502" y="1044"/>
                    <a:pt x="1403" y="636"/>
                    <a:pt x="1084" y="318"/>
                  </a:cubicBezTo>
                  <a:cubicBezTo>
                    <a:pt x="879" y="113"/>
                    <a:pt x="631" y="0"/>
                    <a:pt x="4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32"/>
            <p:cNvSpPr/>
            <p:nvPr/>
          </p:nvSpPr>
          <p:spPr>
            <a:xfrm>
              <a:off x="-1645450" y="1361202"/>
              <a:ext cx="182557" cy="178040"/>
            </a:xfrm>
            <a:custGeom>
              <a:avLst/>
              <a:gdLst/>
              <a:ahLst/>
              <a:cxnLst/>
              <a:rect l="l" t="t" r="r" b="b"/>
              <a:pathLst>
                <a:path w="2021" h="1971" extrusionOk="0">
                  <a:moveTo>
                    <a:pt x="906" y="0"/>
                  </a:moveTo>
                  <a:lnTo>
                    <a:pt x="71" y="1642"/>
                  </a:lnTo>
                  <a:cubicBezTo>
                    <a:pt x="1" y="1712"/>
                    <a:pt x="1" y="1841"/>
                    <a:pt x="71" y="1911"/>
                  </a:cubicBezTo>
                  <a:cubicBezTo>
                    <a:pt x="110" y="1950"/>
                    <a:pt x="160" y="1970"/>
                    <a:pt x="209" y="1970"/>
                  </a:cubicBezTo>
                  <a:cubicBezTo>
                    <a:pt x="257" y="1970"/>
                    <a:pt x="304" y="1950"/>
                    <a:pt x="339" y="1911"/>
                  </a:cubicBezTo>
                  <a:lnTo>
                    <a:pt x="2020" y="1234"/>
                  </a:lnTo>
                  <a:lnTo>
                    <a:pt x="906" y="0"/>
                  </a:ln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5" name="Google Shape;605;p32"/>
          <p:cNvSpPr/>
          <p:nvPr/>
        </p:nvSpPr>
        <p:spPr>
          <a:xfrm>
            <a:off x="7419425" y="346634"/>
            <a:ext cx="457626" cy="376530"/>
          </a:xfrm>
          <a:custGeom>
            <a:avLst/>
            <a:gdLst/>
            <a:ahLst/>
            <a:cxnLst/>
            <a:rect l="l" t="t" r="r" b="b"/>
            <a:pathLst>
              <a:path w="5801" h="4773" extrusionOk="0">
                <a:moveTo>
                  <a:pt x="3977" y="1"/>
                </a:moveTo>
                <a:cubicBezTo>
                  <a:pt x="3560" y="1"/>
                  <a:pt x="3142" y="174"/>
                  <a:pt x="2836" y="487"/>
                </a:cubicBezTo>
                <a:lnTo>
                  <a:pt x="2816" y="497"/>
                </a:lnTo>
                <a:cubicBezTo>
                  <a:pt x="2514" y="212"/>
                  <a:pt x="2127" y="69"/>
                  <a:pt x="1740" y="69"/>
                </a:cubicBezTo>
                <a:cubicBezTo>
                  <a:pt x="1237" y="69"/>
                  <a:pt x="734" y="311"/>
                  <a:pt x="419" y="795"/>
                </a:cubicBezTo>
                <a:cubicBezTo>
                  <a:pt x="1" y="1422"/>
                  <a:pt x="140" y="2258"/>
                  <a:pt x="667" y="2795"/>
                </a:cubicBezTo>
                <a:lnTo>
                  <a:pt x="2528" y="4645"/>
                </a:lnTo>
                <a:cubicBezTo>
                  <a:pt x="2607" y="4730"/>
                  <a:pt x="2712" y="4772"/>
                  <a:pt x="2816" y="4772"/>
                </a:cubicBezTo>
                <a:cubicBezTo>
                  <a:pt x="2920" y="4772"/>
                  <a:pt x="3025" y="4730"/>
                  <a:pt x="3105" y="4645"/>
                </a:cubicBezTo>
                <a:lnTo>
                  <a:pt x="5074" y="2686"/>
                </a:lnTo>
                <a:cubicBezTo>
                  <a:pt x="5800" y="1959"/>
                  <a:pt x="5661" y="696"/>
                  <a:pt x="4656" y="169"/>
                </a:cubicBezTo>
                <a:cubicBezTo>
                  <a:pt x="4443" y="55"/>
                  <a:pt x="4210" y="1"/>
                  <a:pt x="3977"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32"/>
          <p:cNvSpPr/>
          <p:nvPr/>
        </p:nvSpPr>
        <p:spPr>
          <a:xfrm>
            <a:off x="2045170" y="392719"/>
            <a:ext cx="410471" cy="382169"/>
          </a:xfrm>
          <a:custGeom>
            <a:avLst/>
            <a:gdLst/>
            <a:ahLst/>
            <a:cxnLst/>
            <a:rect l="l" t="t" r="r" b="b"/>
            <a:pathLst>
              <a:path w="4786" h="4456" extrusionOk="0">
                <a:moveTo>
                  <a:pt x="2392" y="1"/>
                </a:moveTo>
                <a:cubicBezTo>
                  <a:pt x="2316" y="1"/>
                  <a:pt x="2239" y="41"/>
                  <a:pt x="2199" y="120"/>
                </a:cubicBezTo>
                <a:lnTo>
                  <a:pt x="1642" y="1244"/>
                </a:lnTo>
                <a:cubicBezTo>
                  <a:pt x="1612" y="1314"/>
                  <a:pt x="1553" y="1354"/>
                  <a:pt x="1483" y="1364"/>
                </a:cubicBezTo>
                <a:lnTo>
                  <a:pt x="239" y="1543"/>
                </a:lnTo>
                <a:cubicBezTo>
                  <a:pt x="70" y="1573"/>
                  <a:pt x="1" y="1781"/>
                  <a:pt x="130" y="1911"/>
                </a:cubicBezTo>
                <a:lnTo>
                  <a:pt x="1025" y="2786"/>
                </a:lnTo>
                <a:cubicBezTo>
                  <a:pt x="1075" y="2836"/>
                  <a:pt x="1095" y="2906"/>
                  <a:pt x="1085" y="2975"/>
                </a:cubicBezTo>
                <a:lnTo>
                  <a:pt x="876" y="4209"/>
                </a:lnTo>
                <a:cubicBezTo>
                  <a:pt x="853" y="4341"/>
                  <a:pt x="958" y="4456"/>
                  <a:pt x="1081" y="4456"/>
                </a:cubicBezTo>
                <a:cubicBezTo>
                  <a:pt x="1115" y="4456"/>
                  <a:pt x="1150" y="4447"/>
                  <a:pt x="1185" y="4428"/>
                </a:cubicBezTo>
                <a:lnTo>
                  <a:pt x="2289" y="3851"/>
                </a:lnTo>
                <a:cubicBezTo>
                  <a:pt x="2324" y="3831"/>
                  <a:pt x="2358" y="3821"/>
                  <a:pt x="2392" y="3821"/>
                </a:cubicBezTo>
                <a:cubicBezTo>
                  <a:pt x="2426" y="3821"/>
                  <a:pt x="2458" y="3831"/>
                  <a:pt x="2488" y="3851"/>
                </a:cubicBezTo>
                <a:lnTo>
                  <a:pt x="3602" y="4428"/>
                </a:lnTo>
                <a:cubicBezTo>
                  <a:pt x="3636" y="4447"/>
                  <a:pt x="3672" y="4456"/>
                  <a:pt x="3706" y="4456"/>
                </a:cubicBezTo>
                <a:cubicBezTo>
                  <a:pt x="3829" y="4456"/>
                  <a:pt x="3934" y="4341"/>
                  <a:pt x="3910" y="4209"/>
                </a:cubicBezTo>
                <a:lnTo>
                  <a:pt x="3691" y="2975"/>
                </a:lnTo>
                <a:cubicBezTo>
                  <a:pt x="3682" y="2906"/>
                  <a:pt x="3711" y="2836"/>
                  <a:pt x="3761" y="2786"/>
                </a:cubicBezTo>
                <a:lnTo>
                  <a:pt x="4656" y="1911"/>
                </a:lnTo>
                <a:cubicBezTo>
                  <a:pt x="4786" y="1781"/>
                  <a:pt x="4716" y="1573"/>
                  <a:pt x="4537" y="1543"/>
                </a:cubicBezTo>
                <a:lnTo>
                  <a:pt x="3294" y="1364"/>
                </a:lnTo>
                <a:cubicBezTo>
                  <a:pt x="3224" y="1354"/>
                  <a:pt x="3164" y="1314"/>
                  <a:pt x="3134" y="1244"/>
                </a:cubicBezTo>
                <a:lnTo>
                  <a:pt x="2577" y="120"/>
                </a:lnTo>
                <a:cubicBezTo>
                  <a:pt x="2542" y="41"/>
                  <a:pt x="2468" y="1"/>
                  <a:pt x="2392"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7" name="Google Shape;607;p32"/>
          <p:cNvGrpSpPr/>
          <p:nvPr/>
        </p:nvGrpSpPr>
        <p:grpSpPr>
          <a:xfrm rot="-937322">
            <a:off x="6526233" y="2691542"/>
            <a:ext cx="1883740" cy="1978115"/>
            <a:chOff x="8540375" y="3022876"/>
            <a:chExt cx="1779279" cy="1868421"/>
          </a:xfrm>
        </p:grpSpPr>
        <p:sp>
          <p:nvSpPr>
            <p:cNvPr id="608" name="Google Shape;608;p32"/>
            <p:cNvSpPr/>
            <p:nvPr/>
          </p:nvSpPr>
          <p:spPr>
            <a:xfrm>
              <a:off x="9697404" y="3022876"/>
              <a:ext cx="622250" cy="1066773"/>
            </a:xfrm>
            <a:custGeom>
              <a:avLst/>
              <a:gdLst/>
              <a:ahLst/>
              <a:cxnLst/>
              <a:rect l="l" t="t" r="r" b="b"/>
              <a:pathLst>
                <a:path w="10556" h="18097" fill="none" extrusionOk="0">
                  <a:moveTo>
                    <a:pt x="139" y="18096"/>
                  </a:moveTo>
                  <a:cubicBezTo>
                    <a:pt x="0" y="16803"/>
                    <a:pt x="139" y="15480"/>
                    <a:pt x="547" y="14236"/>
                  </a:cubicBezTo>
                  <a:cubicBezTo>
                    <a:pt x="816" y="13411"/>
                    <a:pt x="1214" y="12595"/>
                    <a:pt x="1880" y="12028"/>
                  </a:cubicBezTo>
                  <a:cubicBezTo>
                    <a:pt x="2537" y="11451"/>
                    <a:pt x="3502" y="11172"/>
                    <a:pt x="4308" y="11501"/>
                  </a:cubicBezTo>
                  <a:cubicBezTo>
                    <a:pt x="5123" y="11819"/>
                    <a:pt x="5651" y="12824"/>
                    <a:pt x="5293" y="13620"/>
                  </a:cubicBezTo>
                  <a:cubicBezTo>
                    <a:pt x="4934" y="14415"/>
                    <a:pt x="3631" y="14604"/>
                    <a:pt x="3174" y="13868"/>
                  </a:cubicBezTo>
                  <a:cubicBezTo>
                    <a:pt x="2905" y="13450"/>
                    <a:pt x="2955" y="12913"/>
                    <a:pt x="3074" y="12436"/>
                  </a:cubicBezTo>
                  <a:cubicBezTo>
                    <a:pt x="3333" y="11371"/>
                    <a:pt x="3850" y="10386"/>
                    <a:pt x="4566" y="9571"/>
                  </a:cubicBezTo>
                  <a:cubicBezTo>
                    <a:pt x="5342" y="8705"/>
                    <a:pt x="6327" y="8049"/>
                    <a:pt x="7262" y="7372"/>
                  </a:cubicBezTo>
                  <a:cubicBezTo>
                    <a:pt x="8207" y="6686"/>
                    <a:pt x="9132" y="5940"/>
                    <a:pt x="9739" y="4945"/>
                  </a:cubicBezTo>
                  <a:cubicBezTo>
                    <a:pt x="10336" y="3950"/>
                    <a:pt x="10555" y="2657"/>
                    <a:pt x="10028" y="1622"/>
                  </a:cubicBezTo>
                  <a:cubicBezTo>
                    <a:pt x="9501" y="588"/>
                    <a:pt x="8098" y="1"/>
                    <a:pt x="7093" y="588"/>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32"/>
            <p:cNvSpPr/>
            <p:nvPr/>
          </p:nvSpPr>
          <p:spPr>
            <a:xfrm>
              <a:off x="8540375" y="4178740"/>
              <a:ext cx="1721798" cy="712557"/>
            </a:xfrm>
            <a:custGeom>
              <a:avLst/>
              <a:gdLst/>
              <a:ahLst/>
              <a:cxnLst/>
              <a:rect l="l" t="t" r="r" b="b"/>
              <a:pathLst>
                <a:path w="29209" h="12088" extrusionOk="0">
                  <a:moveTo>
                    <a:pt x="1144" y="0"/>
                  </a:moveTo>
                  <a:cubicBezTo>
                    <a:pt x="508" y="0"/>
                    <a:pt x="0" y="518"/>
                    <a:pt x="0" y="1144"/>
                  </a:cubicBezTo>
                  <a:lnTo>
                    <a:pt x="0" y="10943"/>
                  </a:lnTo>
                  <a:cubicBezTo>
                    <a:pt x="0" y="11580"/>
                    <a:pt x="508" y="12087"/>
                    <a:pt x="1144" y="12087"/>
                  </a:cubicBezTo>
                  <a:lnTo>
                    <a:pt x="28064" y="12087"/>
                  </a:lnTo>
                  <a:cubicBezTo>
                    <a:pt x="28701" y="12087"/>
                    <a:pt x="29208" y="11580"/>
                    <a:pt x="29208" y="10943"/>
                  </a:cubicBezTo>
                  <a:lnTo>
                    <a:pt x="29208" y="1144"/>
                  </a:lnTo>
                  <a:cubicBezTo>
                    <a:pt x="29208" y="518"/>
                    <a:pt x="28701" y="0"/>
                    <a:pt x="28064"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32"/>
            <p:cNvSpPr/>
            <p:nvPr/>
          </p:nvSpPr>
          <p:spPr>
            <a:xfrm>
              <a:off x="8540375" y="4075521"/>
              <a:ext cx="1721798" cy="712557"/>
            </a:xfrm>
            <a:custGeom>
              <a:avLst/>
              <a:gdLst/>
              <a:ahLst/>
              <a:cxnLst/>
              <a:rect l="l" t="t" r="r" b="b"/>
              <a:pathLst>
                <a:path w="29209" h="12088" extrusionOk="0">
                  <a:moveTo>
                    <a:pt x="1144" y="0"/>
                  </a:moveTo>
                  <a:cubicBezTo>
                    <a:pt x="508" y="0"/>
                    <a:pt x="0" y="508"/>
                    <a:pt x="0" y="1144"/>
                  </a:cubicBezTo>
                  <a:lnTo>
                    <a:pt x="0" y="10943"/>
                  </a:lnTo>
                  <a:cubicBezTo>
                    <a:pt x="0" y="11570"/>
                    <a:pt x="508" y="12087"/>
                    <a:pt x="1144" y="12087"/>
                  </a:cubicBezTo>
                  <a:lnTo>
                    <a:pt x="28064" y="12087"/>
                  </a:lnTo>
                  <a:cubicBezTo>
                    <a:pt x="28701" y="12087"/>
                    <a:pt x="29208" y="11570"/>
                    <a:pt x="29208" y="10943"/>
                  </a:cubicBezTo>
                  <a:lnTo>
                    <a:pt x="29208" y="1144"/>
                  </a:lnTo>
                  <a:cubicBezTo>
                    <a:pt x="29208" y="508"/>
                    <a:pt x="28701" y="0"/>
                    <a:pt x="28064"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32"/>
            <p:cNvSpPr/>
            <p:nvPr/>
          </p:nvSpPr>
          <p:spPr>
            <a:xfrm>
              <a:off x="8540375" y="4075521"/>
              <a:ext cx="1721798" cy="712557"/>
            </a:xfrm>
            <a:custGeom>
              <a:avLst/>
              <a:gdLst/>
              <a:ahLst/>
              <a:cxnLst/>
              <a:rect l="l" t="t" r="r" b="b"/>
              <a:pathLst>
                <a:path w="29209" h="12088" extrusionOk="0">
                  <a:moveTo>
                    <a:pt x="24533" y="0"/>
                  </a:moveTo>
                  <a:lnTo>
                    <a:pt x="24533" y="6656"/>
                  </a:lnTo>
                  <a:cubicBezTo>
                    <a:pt x="24533" y="7282"/>
                    <a:pt x="24025" y="7800"/>
                    <a:pt x="23388" y="7800"/>
                  </a:cubicBezTo>
                  <a:lnTo>
                    <a:pt x="0" y="7800"/>
                  </a:lnTo>
                  <a:lnTo>
                    <a:pt x="0" y="10943"/>
                  </a:lnTo>
                  <a:cubicBezTo>
                    <a:pt x="0" y="11570"/>
                    <a:pt x="508" y="12087"/>
                    <a:pt x="1144" y="12087"/>
                  </a:cubicBezTo>
                  <a:lnTo>
                    <a:pt x="28064" y="12087"/>
                  </a:lnTo>
                  <a:cubicBezTo>
                    <a:pt x="28701" y="12087"/>
                    <a:pt x="29208" y="11570"/>
                    <a:pt x="29208" y="10943"/>
                  </a:cubicBezTo>
                  <a:lnTo>
                    <a:pt x="29208" y="1144"/>
                  </a:lnTo>
                  <a:cubicBezTo>
                    <a:pt x="29208" y="508"/>
                    <a:pt x="28701" y="0"/>
                    <a:pt x="28064" y="0"/>
                  </a:cubicBezTo>
                  <a:close/>
                </a:path>
              </a:pathLst>
            </a:custGeom>
            <a:solidFill>
              <a:srgbClr val="4C1313">
                <a:alpha val="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32"/>
            <p:cNvSpPr/>
            <p:nvPr/>
          </p:nvSpPr>
          <p:spPr>
            <a:xfrm>
              <a:off x="8688747" y="417874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32"/>
            <p:cNvSpPr/>
            <p:nvPr/>
          </p:nvSpPr>
          <p:spPr>
            <a:xfrm>
              <a:off x="8688747" y="413653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32"/>
            <p:cNvSpPr/>
            <p:nvPr/>
          </p:nvSpPr>
          <p:spPr>
            <a:xfrm>
              <a:off x="8907443" y="417874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32"/>
            <p:cNvSpPr/>
            <p:nvPr/>
          </p:nvSpPr>
          <p:spPr>
            <a:xfrm>
              <a:off x="8907443" y="413653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32"/>
            <p:cNvSpPr/>
            <p:nvPr/>
          </p:nvSpPr>
          <p:spPr>
            <a:xfrm>
              <a:off x="9125610" y="4178740"/>
              <a:ext cx="115007" cy="115007"/>
            </a:xfrm>
            <a:custGeom>
              <a:avLst/>
              <a:gdLst/>
              <a:ahLst/>
              <a:cxnLst/>
              <a:rect l="l" t="t" r="r" b="b"/>
              <a:pathLst>
                <a:path w="1951" h="1951"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32"/>
            <p:cNvSpPr/>
            <p:nvPr/>
          </p:nvSpPr>
          <p:spPr>
            <a:xfrm>
              <a:off x="9125610" y="4136533"/>
              <a:ext cx="115007" cy="114948"/>
            </a:xfrm>
            <a:custGeom>
              <a:avLst/>
              <a:gdLst/>
              <a:ahLst/>
              <a:cxnLst/>
              <a:rect l="l" t="t" r="r" b="b"/>
              <a:pathLst>
                <a:path w="1951" h="1950"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32"/>
            <p:cNvSpPr/>
            <p:nvPr/>
          </p:nvSpPr>
          <p:spPr>
            <a:xfrm>
              <a:off x="9343776" y="4178740"/>
              <a:ext cx="115007" cy="115007"/>
            </a:xfrm>
            <a:custGeom>
              <a:avLst/>
              <a:gdLst/>
              <a:ahLst/>
              <a:cxnLst/>
              <a:rect l="l" t="t" r="r" b="b"/>
              <a:pathLst>
                <a:path w="1951"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32"/>
            <p:cNvSpPr/>
            <p:nvPr/>
          </p:nvSpPr>
          <p:spPr>
            <a:xfrm>
              <a:off x="9343776" y="4136533"/>
              <a:ext cx="115007" cy="114948"/>
            </a:xfrm>
            <a:custGeom>
              <a:avLst/>
              <a:gdLst/>
              <a:ahLst/>
              <a:cxnLst/>
              <a:rect l="l" t="t" r="r" b="b"/>
              <a:pathLst>
                <a:path w="1951"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32"/>
            <p:cNvSpPr/>
            <p:nvPr/>
          </p:nvSpPr>
          <p:spPr>
            <a:xfrm>
              <a:off x="9561942" y="4178740"/>
              <a:ext cx="114948" cy="115007"/>
            </a:xfrm>
            <a:custGeom>
              <a:avLst/>
              <a:gdLst/>
              <a:ahLst/>
              <a:cxnLst/>
              <a:rect l="l" t="t" r="r" b="b"/>
              <a:pathLst>
                <a:path w="1950"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32"/>
            <p:cNvSpPr/>
            <p:nvPr/>
          </p:nvSpPr>
          <p:spPr>
            <a:xfrm>
              <a:off x="9561942" y="4136533"/>
              <a:ext cx="114948" cy="114948"/>
            </a:xfrm>
            <a:custGeom>
              <a:avLst/>
              <a:gdLst/>
              <a:ahLst/>
              <a:cxnLst/>
              <a:rect l="l" t="t" r="r" b="b"/>
              <a:pathLst>
                <a:path w="1950"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32"/>
            <p:cNvSpPr/>
            <p:nvPr/>
          </p:nvSpPr>
          <p:spPr>
            <a:xfrm>
              <a:off x="9780049" y="417874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32"/>
            <p:cNvSpPr/>
            <p:nvPr/>
          </p:nvSpPr>
          <p:spPr>
            <a:xfrm>
              <a:off x="9780049" y="413653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32"/>
            <p:cNvSpPr/>
            <p:nvPr/>
          </p:nvSpPr>
          <p:spPr>
            <a:xfrm>
              <a:off x="9998215" y="417874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32"/>
            <p:cNvSpPr/>
            <p:nvPr/>
          </p:nvSpPr>
          <p:spPr>
            <a:xfrm>
              <a:off x="9998215" y="413653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32"/>
            <p:cNvSpPr/>
            <p:nvPr/>
          </p:nvSpPr>
          <p:spPr>
            <a:xfrm>
              <a:off x="8688747" y="438282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32"/>
            <p:cNvSpPr/>
            <p:nvPr/>
          </p:nvSpPr>
          <p:spPr>
            <a:xfrm>
              <a:off x="8688747" y="434061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32"/>
            <p:cNvSpPr/>
            <p:nvPr/>
          </p:nvSpPr>
          <p:spPr>
            <a:xfrm>
              <a:off x="8907443" y="438282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32"/>
            <p:cNvSpPr/>
            <p:nvPr/>
          </p:nvSpPr>
          <p:spPr>
            <a:xfrm>
              <a:off x="8907443" y="434061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32"/>
            <p:cNvSpPr/>
            <p:nvPr/>
          </p:nvSpPr>
          <p:spPr>
            <a:xfrm>
              <a:off x="9125610" y="4382820"/>
              <a:ext cx="115007" cy="115007"/>
            </a:xfrm>
            <a:custGeom>
              <a:avLst/>
              <a:gdLst/>
              <a:ahLst/>
              <a:cxnLst/>
              <a:rect l="l" t="t" r="r" b="b"/>
              <a:pathLst>
                <a:path w="1951" h="1951"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32"/>
            <p:cNvSpPr/>
            <p:nvPr/>
          </p:nvSpPr>
          <p:spPr>
            <a:xfrm>
              <a:off x="9125610" y="4340613"/>
              <a:ext cx="115007" cy="114948"/>
            </a:xfrm>
            <a:custGeom>
              <a:avLst/>
              <a:gdLst/>
              <a:ahLst/>
              <a:cxnLst/>
              <a:rect l="l" t="t" r="r" b="b"/>
              <a:pathLst>
                <a:path w="1951" h="1950" extrusionOk="0">
                  <a:moveTo>
                    <a:pt x="976" y="0"/>
                  </a:moveTo>
                  <a:cubicBezTo>
                    <a:pt x="438" y="0"/>
                    <a:pt x="1" y="438"/>
                    <a:pt x="1" y="975"/>
                  </a:cubicBezTo>
                  <a:cubicBezTo>
                    <a:pt x="1" y="1512"/>
                    <a:pt x="438"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32"/>
            <p:cNvSpPr/>
            <p:nvPr/>
          </p:nvSpPr>
          <p:spPr>
            <a:xfrm>
              <a:off x="9343776" y="4382820"/>
              <a:ext cx="115007" cy="115007"/>
            </a:xfrm>
            <a:custGeom>
              <a:avLst/>
              <a:gdLst/>
              <a:ahLst/>
              <a:cxnLst/>
              <a:rect l="l" t="t" r="r" b="b"/>
              <a:pathLst>
                <a:path w="1951"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32"/>
            <p:cNvSpPr/>
            <p:nvPr/>
          </p:nvSpPr>
          <p:spPr>
            <a:xfrm>
              <a:off x="9343776" y="4340613"/>
              <a:ext cx="115007" cy="114948"/>
            </a:xfrm>
            <a:custGeom>
              <a:avLst/>
              <a:gdLst/>
              <a:ahLst/>
              <a:cxnLst/>
              <a:rect l="l" t="t" r="r" b="b"/>
              <a:pathLst>
                <a:path w="1951"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2"/>
            <p:cNvSpPr/>
            <p:nvPr/>
          </p:nvSpPr>
          <p:spPr>
            <a:xfrm>
              <a:off x="9561942" y="4382820"/>
              <a:ext cx="114948" cy="115007"/>
            </a:xfrm>
            <a:custGeom>
              <a:avLst/>
              <a:gdLst/>
              <a:ahLst/>
              <a:cxnLst/>
              <a:rect l="l" t="t" r="r" b="b"/>
              <a:pathLst>
                <a:path w="1950" h="1951"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2"/>
            <p:cNvSpPr/>
            <p:nvPr/>
          </p:nvSpPr>
          <p:spPr>
            <a:xfrm>
              <a:off x="9561942" y="4340613"/>
              <a:ext cx="114948" cy="114948"/>
            </a:xfrm>
            <a:custGeom>
              <a:avLst/>
              <a:gdLst/>
              <a:ahLst/>
              <a:cxnLst/>
              <a:rect l="l" t="t" r="r" b="b"/>
              <a:pathLst>
                <a:path w="1950" h="1950" extrusionOk="0">
                  <a:moveTo>
                    <a:pt x="975" y="0"/>
                  </a:moveTo>
                  <a:cubicBezTo>
                    <a:pt x="438" y="0"/>
                    <a:pt x="0" y="438"/>
                    <a:pt x="0" y="975"/>
                  </a:cubicBezTo>
                  <a:cubicBezTo>
                    <a:pt x="0" y="1512"/>
                    <a:pt x="438" y="1950"/>
                    <a:pt x="975" y="1950"/>
                  </a:cubicBezTo>
                  <a:cubicBezTo>
                    <a:pt x="1512" y="1950"/>
                    <a:pt x="1950" y="1512"/>
                    <a:pt x="1950" y="975"/>
                  </a:cubicBezTo>
                  <a:cubicBezTo>
                    <a:pt x="1950" y="438"/>
                    <a:pt x="1512" y="0"/>
                    <a:pt x="97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2"/>
            <p:cNvSpPr/>
            <p:nvPr/>
          </p:nvSpPr>
          <p:spPr>
            <a:xfrm>
              <a:off x="9780049" y="438282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32"/>
            <p:cNvSpPr/>
            <p:nvPr/>
          </p:nvSpPr>
          <p:spPr>
            <a:xfrm>
              <a:off x="9780049" y="4340613"/>
              <a:ext cx="115007" cy="114948"/>
            </a:xfrm>
            <a:custGeom>
              <a:avLst/>
              <a:gdLst/>
              <a:ahLst/>
              <a:cxnLst/>
              <a:rect l="l" t="t" r="r" b="b"/>
              <a:pathLst>
                <a:path w="1951" h="1950"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32"/>
            <p:cNvSpPr/>
            <p:nvPr/>
          </p:nvSpPr>
          <p:spPr>
            <a:xfrm>
              <a:off x="9998215" y="438282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32"/>
            <p:cNvSpPr/>
            <p:nvPr/>
          </p:nvSpPr>
          <p:spPr>
            <a:xfrm>
              <a:off x="9998215" y="4340613"/>
              <a:ext cx="115596" cy="114948"/>
            </a:xfrm>
            <a:custGeom>
              <a:avLst/>
              <a:gdLst/>
              <a:ahLst/>
              <a:cxnLst/>
              <a:rect l="l" t="t" r="r" b="b"/>
              <a:pathLst>
                <a:path w="1961" h="1950"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32"/>
            <p:cNvSpPr/>
            <p:nvPr/>
          </p:nvSpPr>
          <p:spPr>
            <a:xfrm>
              <a:off x="8688747" y="458631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2" y="1950"/>
                    <a:pt x="1960" y="1512"/>
                    <a:pt x="1960" y="975"/>
                  </a:cubicBezTo>
                  <a:cubicBezTo>
                    <a:pt x="1960" y="438"/>
                    <a:pt x="1522"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32"/>
            <p:cNvSpPr/>
            <p:nvPr/>
          </p:nvSpPr>
          <p:spPr>
            <a:xfrm>
              <a:off x="8688747" y="4544044"/>
              <a:ext cx="115596" cy="115007"/>
            </a:xfrm>
            <a:custGeom>
              <a:avLst/>
              <a:gdLst/>
              <a:ahLst/>
              <a:cxnLst/>
              <a:rect l="l" t="t" r="r" b="b"/>
              <a:pathLst>
                <a:path w="1961" h="1951" extrusionOk="0">
                  <a:moveTo>
                    <a:pt x="985" y="1"/>
                  </a:moveTo>
                  <a:cubicBezTo>
                    <a:pt x="438" y="1"/>
                    <a:pt x="0" y="439"/>
                    <a:pt x="0" y="976"/>
                  </a:cubicBezTo>
                  <a:cubicBezTo>
                    <a:pt x="0" y="1513"/>
                    <a:pt x="438" y="1951"/>
                    <a:pt x="985" y="1951"/>
                  </a:cubicBezTo>
                  <a:cubicBezTo>
                    <a:pt x="1522" y="1951"/>
                    <a:pt x="1960" y="1513"/>
                    <a:pt x="1960" y="976"/>
                  </a:cubicBezTo>
                  <a:cubicBezTo>
                    <a:pt x="1960" y="439"/>
                    <a:pt x="1522" y="1"/>
                    <a:pt x="985"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32"/>
            <p:cNvSpPr/>
            <p:nvPr/>
          </p:nvSpPr>
          <p:spPr>
            <a:xfrm>
              <a:off x="9780049" y="4586310"/>
              <a:ext cx="115007" cy="115007"/>
            </a:xfrm>
            <a:custGeom>
              <a:avLst/>
              <a:gdLst/>
              <a:ahLst/>
              <a:cxnLst/>
              <a:rect l="l" t="t" r="r" b="b"/>
              <a:pathLst>
                <a:path w="1951" h="1951" extrusionOk="0">
                  <a:moveTo>
                    <a:pt x="976" y="0"/>
                  </a:moveTo>
                  <a:cubicBezTo>
                    <a:pt x="439" y="0"/>
                    <a:pt x="1" y="438"/>
                    <a:pt x="1" y="975"/>
                  </a:cubicBezTo>
                  <a:cubicBezTo>
                    <a:pt x="1" y="1512"/>
                    <a:pt x="439" y="1950"/>
                    <a:pt x="976" y="1950"/>
                  </a:cubicBezTo>
                  <a:cubicBezTo>
                    <a:pt x="1513" y="1950"/>
                    <a:pt x="1951" y="1512"/>
                    <a:pt x="1951" y="975"/>
                  </a:cubicBezTo>
                  <a:cubicBezTo>
                    <a:pt x="1951" y="438"/>
                    <a:pt x="1513" y="0"/>
                    <a:pt x="976"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32"/>
            <p:cNvSpPr/>
            <p:nvPr/>
          </p:nvSpPr>
          <p:spPr>
            <a:xfrm>
              <a:off x="9780049" y="4544044"/>
              <a:ext cx="115007" cy="115007"/>
            </a:xfrm>
            <a:custGeom>
              <a:avLst/>
              <a:gdLst/>
              <a:ahLst/>
              <a:cxnLst/>
              <a:rect l="l" t="t" r="r" b="b"/>
              <a:pathLst>
                <a:path w="1951" h="1951" extrusionOk="0">
                  <a:moveTo>
                    <a:pt x="976" y="1"/>
                  </a:moveTo>
                  <a:cubicBezTo>
                    <a:pt x="439" y="1"/>
                    <a:pt x="1" y="439"/>
                    <a:pt x="1" y="976"/>
                  </a:cubicBezTo>
                  <a:cubicBezTo>
                    <a:pt x="1" y="1513"/>
                    <a:pt x="439" y="1951"/>
                    <a:pt x="976" y="1951"/>
                  </a:cubicBezTo>
                  <a:cubicBezTo>
                    <a:pt x="1513" y="1951"/>
                    <a:pt x="1951" y="1513"/>
                    <a:pt x="1951" y="976"/>
                  </a:cubicBezTo>
                  <a:cubicBezTo>
                    <a:pt x="1951" y="439"/>
                    <a:pt x="1513" y="1"/>
                    <a:pt x="976"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32"/>
            <p:cNvSpPr/>
            <p:nvPr/>
          </p:nvSpPr>
          <p:spPr>
            <a:xfrm>
              <a:off x="9998215" y="4586310"/>
              <a:ext cx="115596" cy="115007"/>
            </a:xfrm>
            <a:custGeom>
              <a:avLst/>
              <a:gdLst/>
              <a:ahLst/>
              <a:cxnLst/>
              <a:rect l="l" t="t" r="r" b="b"/>
              <a:pathLst>
                <a:path w="1961" h="1951" extrusionOk="0">
                  <a:moveTo>
                    <a:pt x="985" y="0"/>
                  </a:moveTo>
                  <a:cubicBezTo>
                    <a:pt x="438" y="0"/>
                    <a:pt x="0" y="438"/>
                    <a:pt x="0" y="975"/>
                  </a:cubicBezTo>
                  <a:cubicBezTo>
                    <a:pt x="0" y="1512"/>
                    <a:pt x="438" y="1950"/>
                    <a:pt x="985" y="1950"/>
                  </a:cubicBezTo>
                  <a:cubicBezTo>
                    <a:pt x="1523" y="1950"/>
                    <a:pt x="1960" y="1512"/>
                    <a:pt x="1960" y="975"/>
                  </a:cubicBezTo>
                  <a:cubicBezTo>
                    <a:pt x="1960" y="438"/>
                    <a:pt x="1523" y="0"/>
                    <a:pt x="985"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32"/>
            <p:cNvSpPr/>
            <p:nvPr/>
          </p:nvSpPr>
          <p:spPr>
            <a:xfrm>
              <a:off x="9998215" y="4544044"/>
              <a:ext cx="115596" cy="115007"/>
            </a:xfrm>
            <a:custGeom>
              <a:avLst/>
              <a:gdLst/>
              <a:ahLst/>
              <a:cxnLst/>
              <a:rect l="l" t="t" r="r" b="b"/>
              <a:pathLst>
                <a:path w="1961" h="1951" extrusionOk="0">
                  <a:moveTo>
                    <a:pt x="985" y="1"/>
                  </a:moveTo>
                  <a:cubicBezTo>
                    <a:pt x="438" y="1"/>
                    <a:pt x="0" y="439"/>
                    <a:pt x="0" y="976"/>
                  </a:cubicBezTo>
                  <a:cubicBezTo>
                    <a:pt x="0" y="1513"/>
                    <a:pt x="438" y="1951"/>
                    <a:pt x="985" y="1951"/>
                  </a:cubicBezTo>
                  <a:cubicBezTo>
                    <a:pt x="1523" y="1951"/>
                    <a:pt x="1960" y="1513"/>
                    <a:pt x="1960" y="976"/>
                  </a:cubicBezTo>
                  <a:cubicBezTo>
                    <a:pt x="1960" y="439"/>
                    <a:pt x="1523" y="1"/>
                    <a:pt x="985" y="1"/>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32"/>
            <p:cNvSpPr/>
            <p:nvPr/>
          </p:nvSpPr>
          <p:spPr>
            <a:xfrm>
              <a:off x="8907443" y="4573990"/>
              <a:ext cx="769442" cy="127327"/>
            </a:xfrm>
            <a:custGeom>
              <a:avLst/>
              <a:gdLst/>
              <a:ahLst/>
              <a:cxnLst/>
              <a:rect l="l" t="t" r="r" b="b"/>
              <a:pathLst>
                <a:path w="13053" h="2160" extrusionOk="0">
                  <a:moveTo>
                    <a:pt x="727" y="0"/>
                  </a:moveTo>
                  <a:cubicBezTo>
                    <a:pt x="319" y="0"/>
                    <a:pt x="1" y="329"/>
                    <a:pt x="1" y="727"/>
                  </a:cubicBezTo>
                  <a:lnTo>
                    <a:pt x="1" y="1433"/>
                  </a:lnTo>
                  <a:cubicBezTo>
                    <a:pt x="1" y="1841"/>
                    <a:pt x="319" y="2159"/>
                    <a:pt x="727" y="2159"/>
                  </a:cubicBezTo>
                  <a:lnTo>
                    <a:pt x="12327" y="2159"/>
                  </a:lnTo>
                  <a:cubicBezTo>
                    <a:pt x="12725" y="2159"/>
                    <a:pt x="13053" y="1841"/>
                    <a:pt x="13053" y="1433"/>
                  </a:cubicBezTo>
                  <a:lnTo>
                    <a:pt x="13053" y="727"/>
                  </a:lnTo>
                  <a:cubicBezTo>
                    <a:pt x="13053" y="329"/>
                    <a:pt x="12725" y="0"/>
                    <a:pt x="12327" y="0"/>
                  </a:cubicBezTo>
                  <a:close/>
                </a:path>
              </a:pathLst>
            </a:custGeom>
            <a:solidFill>
              <a:schemeClr val="dk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32"/>
            <p:cNvSpPr/>
            <p:nvPr/>
          </p:nvSpPr>
          <p:spPr>
            <a:xfrm>
              <a:off x="8907443" y="4532372"/>
              <a:ext cx="769442" cy="127268"/>
            </a:xfrm>
            <a:custGeom>
              <a:avLst/>
              <a:gdLst/>
              <a:ahLst/>
              <a:cxnLst/>
              <a:rect l="l" t="t" r="r" b="b"/>
              <a:pathLst>
                <a:path w="13053" h="2159" extrusionOk="0">
                  <a:moveTo>
                    <a:pt x="727" y="0"/>
                  </a:moveTo>
                  <a:cubicBezTo>
                    <a:pt x="319" y="0"/>
                    <a:pt x="1" y="328"/>
                    <a:pt x="1" y="726"/>
                  </a:cubicBezTo>
                  <a:lnTo>
                    <a:pt x="1" y="1433"/>
                  </a:lnTo>
                  <a:cubicBezTo>
                    <a:pt x="1" y="1840"/>
                    <a:pt x="319" y="2159"/>
                    <a:pt x="727" y="2159"/>
                  </a:cubicBezTo>
                  <a:lnTo>
                    <a:pt x="12327" y="2159"/>
                  </a:lnTo>
                  <a:cubicBezTo>
                    <a:pt x="12725" y="2159"/>
                    <a:pt x="13053" y="1840"/>
                    <a:pt x="13053" y="1433"/>
                  </a:cubicBezTo>
                  <a:lnTo>
                    <a:pt x="13053" y="726"/>
                  </a:lnTo>
                  <a:cubicBezTo>
                    <a:pt x="13053" y="328"/>
                    <a:pt x="12725" y="0"/>
                    <a:pt x="12327" y="0"/>
                  </a:cubicBezTo>
                  <a:close/>
                </a:path>
              </a:pathLst>
            </a:custGeom>
            <a:solidFill>
              <a:srgbClr val="FFD4A8"/>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8" name="Google Shape;648;p32"/>
          <p:cNvSpPr txBox="1">
            <a:spLocks noGrp="1"/>
          </p:cNvSpPr>
          <p:nvPr>
            <p:ph type="title" idx="4294967295"/>
          </p:nvPr>
        </p:nvSpPr>
        <p:spPr>
          <a:xfrm>
            <a:off x="865773" y="2088801"/>
            <a:ext cx="7066464" cy="10926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3400"/>
              <a:buNone/>
            </a:pPr>
            <a:r>
              <a:rPr lang="en-US" sz="5100"/>
              <a:t>PYTHON</a:t>
            </a:r>
            <a:br>
              <a:rPr lang="en-US" sz="5100"/>
            </a:br>
            <a:r>
              <a:rPr lang="en-US" sz="5100"/>
              <a:t>BEGINNER COURSE</a:t>
            </a:r>
            <a:endParaRPr sz="5100"/>
          </a:p>
        </p:txBody>
      </p:sp>
      <p:grpSp>
        <p:nvGrpSpPr>
          <p:cNvPr id="649" name="Google Shape;649;p32"/>
          <p:cNvGrpSpPr/>
          <p:nvPr/>
        </p:nvGrpSpPr>
        <p:grpSpPr>
          <a:xfrm>
            <a:off x="6820524" y="1426112"/>
            <a:ext cx="580547" cy="528926"/>
            <a:chOff x="7953250" y="1084584"/>
            <a:chExt cx="580547" cy="528926"/>
          </a:xfrm>
        </p:grpSpPr>
        <p:sp>
          <p:nvSpPr>
            <p:cNvPr id="650" name="Google Shape;650;p32"/>
            <p:cNvSpPr/>
            <p:nvPr/>
          </p:nvSpPr>
          <p:spPr>
            <a:xfrm>
              <a:off x="7953250" y="1084584"/>
              <a:ext cx="580547" cy="528926"/>
            </a:xfrm>
            <a:custGeom>
              <a:avLst/>
              <a:gdLst/>
              <a:ahLst/>
              <a:cxnLst/>
              <a:rect l="l" t="t" r="r" b="b"/>
              <a:pathLst>
                <a:path w="7850" h="7152" extrusionOk="0">
                  <a:moveTo>
                    <a:pt x="3930" y="1"/>
                  </a:moveTo>
                  <a:cubicBezTo>
                    <a:pt x="3015" y="1"/>
                    <a:pt x="2100" y="352"/>
                    <a:pt x="1403" y="1053"/>
                  </a:cubicBezTo>
                  <a:cubicBezTo>
                    <a:pt x="1" y="2446"/>
                    <a:pt x="1" y="4704"/>
                    <a:pt x="1403" y="6106"/>
                  </a:cubicBezTo>
                  <a:cubicBezTo>
                    <a:pt x="2100" y="6803"/>
                    <a:pt x="3015" y="7151"/>
                    <a:pt x="3930" y="7151"/>
                  </a:cubicBezTo>
                  <a:cubicBezTo>
                    <a:pt x="4845" y="7151"/>
                    <a:pt x="5761" y="6803"/>
                    <a:pt x="6457" y="6106"/>
                  </a:cubicBezTo>
                  <a:cubicBezTo>
                    <a:pt x="7850" y="4704"/>
                    <a:pt x="7850" y="2446"/>
                    <a:pt x="6457" y="1053"/>
                  </a:cubicBezTo>
                  <a:cubicBezTo>
                    <a:pt x="5761" y="352"/>
                    <a:pt x="4845" y="1"/>
                    <a:pt x="3930"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32"/>
            <p:cNvSpPr/>
            <p:nvPr/>
          </p:nvSpPr>
          <p:spPr>
            <a:xfrm>
              <a:off x="8109222"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32"/>
            <p:cNvSpPr/>
            <p:nvPr/>
          </p:nvSpPr>
          <p:spPr>
            <a:xfrm>
              <a:off x="8362297" y="1266145"/>
              <a:ext cx="74" cy="46444"/>
            </a:xfrm>
            <a:custGeom>
              <a:avLst/>
              <a:gdLst/>
              <a:ahLst/>
              <a:cxnLst/>
              <a:rect l="l" t="t" r="r" b="b"/>
              <a:pathLst>
                <a:path w="1" h="628" fill="none" extrusionOk="0">
                  <a:moveTo>
                    <a:pt x="1" y="1"/>
                  </a:moveTo>
                  <a:lnTo>
                    <a:pt x="1" y="627"/>
                  </a:ln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32"/>
            <p:cNvSpPr/>
            <p:nvPr/>
          </p:nvSpPr>
          <p:spPr>
            <a:xfrm>
              <a:off x="8182068" y="1377226"/>
              <a:ext cx="122174" cy="49402"/>
            </a:xfrm>
            <a:custGeom>
              <a:avLst/>
              <a:gdLst/>
              <a:ahLst/>
              <a:cxnLst/>
              <a:rect l="l" t="t" r="r" b="b"/>
              <a:pathLst>
                <a:path w="1652" h="668" fill="none" extrusionOk="0">
                  <a:moveTo>
                    <a:pt x="0" y="1"/>
                  </a:moveTo>
                  <a:cubicBezTo>
                    <a:pt x="0" y="1"/>
                    <a:pt x="946" y="667"/>
                    <a:pt x="1652" y="1"/>
                  </a:cubicBezTo>
                </a:path>
              </a:pathLst>
            </a:custGeom>
            <a:solidFill>
              <a:schemeClr val="lt1"/>
            </a:solid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4" name="Google Shape;654;p32"/>
          <p:cNvGrpSpPr/>
          <p:nvPr/>
        </p:nvGrpSpPr>
        <p:grpSpPr>
          <a:xfrm>
            <a:off x="1003180" y="2092733"/>
            <a:ext cx="6800571" cy="1104570"/>
            <a:chOff x="1499456" y="2909796"/>
            <a:chExt cx="5955946" cy="1028667"/>
          </a:xfrm>
        </p:grpSpPr>
        <p:sp>
          <p:nvSpPr>
            <p:cNvPr id="655" name="Google Shape;655;p32"/>
            <p:cNvSpPr/>
            <p:nvPr/>
          </p:nvSpPr>
          <p:spPr>
            <a:xfrm>
              <a:off x="3204654" y="2909796"/>
              <a:ext cx="2553081" cy="453446"/>
            </a:xfrm>
            <a:prstGeom prst="rect">
              <a:avLst/>
            </a:prstGeom>
          </p:spPr>
          <p:txBody>
            <a:bodyPr>
              <a:prstTxWarp prst="textPlain">
                <a:avLst/>
              </a:prstTxWarp>
            </a:bodyPr>
            <a:lstStyle/>
            <a:p>
              <a:pPr lvl="0" algn="ctr"/>
              <a:r>
                <a:rPr b="1" i="0">
                  <a:ln w="28575" cap="flat" cmpd="sng">
                    <a:solidFill>
                      <a:schemeClr val="dk1"/>
                    </a:solidFill>
                    <a:prstDash val="solid"/>
                    <a:round/>
                    <a:headEnd type="none" w="sm" len="sm"/>
                    <a:tailEnd type="none" w="sm" len="sm"/>
                  </a:ln>
                  <a:solidFill>
                    <a:srgbClr val="46E2CE"/>
                  </a:solidFill>
                  <a:latin typeface="Bowlby One SC"/>
                </a:rPr>
                <a:t>PYTHON</a:t>
              </a:r>
            </a:p>
          </p:txBody>
        </p:sp>
        <p:sp>
          <p:nvSpPr>
            <p:cNvPr id="656" name="Google Shape;656;p32"/>
            <p:cNvSpPr/>
            <p:nvPr/>
          </p:nvSpPr>
          <p:spPr>
            <a:xfrm>
              <a:off x="1499456" y="3441116"/>
              <a:ext cx="5955946" cy="497347"/>
            </a:xfrm>
            <a:prstGeom prst="rect">
              <a:avLst/>
            </a:prstGeom>
          </p:spPr>
          <p:txBody>
            <a:bodyPr>
              <a:prstTxWarp prst="textPlain">
                <a:avLst/>
              </a:prstTxWarp>
            </a:bodyPr>
            <a:lstStyle/>
            <a:p>
              <a:pPr lvl="0" algn="ctr"/>
              <a:r>
                <a:rPr b="1" i="0" dirty="0">
                  <a:ln w="28575" cap="flat" cmpd="sng">
                    <a:solidFill>
                      <a:schemeClr val="dk1"/>
                    </a:solidFill>
                    <a:prstDash val="solid"/>
                    <a:round/>
                    <a:headEnd type="none" w="sm" len="sm"/>
                    <a:tailEnd type="none" w="sm" len="sm"/>
                  </a:ln>
                  <a:solidFill>
                    <a:schemeClr val="accent2"/>
                  </a:solidFill>
                  <a:latin typeface="Bowlby One SC"/>
                </a:rPr>
                <a:t>BEGINNER COURSE</a:t>
              </a:r>
            </a:p>
          </p:txBody>
        </p:sp>
      </p:grpSp>
      <p:grpSp>
        <p:nvGrpSpPr>
          <p:cNvPr id="657" name="Google Shape;657;p32"/>
          <p:cNvGrpSpPr/>
          <p:nvPr/>
        </p:nvGrpSpPr>
        <p:grpSpPr>
          <a:xfrm rot="-151246">
            <a:off x="345333" y="3004230"/>
            <a:ext cx="1152792" cy="1848542"/>
            <a:chOff x="10740175" y="552419"/>
            <a:chExt cx="1095062" cy="1755969"/>
          </a:xfrm>
        </p:grpSpPr>
        <p:sp>
          <p:nvSpPr>
            <p:cNvPr id="658" name="Google Shape;658;p32"/>
            <p:cNvSpPr/>
            <p:nvPr/>
          </p:nvSpPr>
          <p:spPr>
            <a:xfrm>
              <a:off x="10818190" y="552419"/>
              <a:ext cx="476135" cy="578643"/>
            </a:xfrm>
            <a:custGeom>
              <a:avLst/>
              <a:gdLst/>
              <a:ahLst/>
              <a:cxnLst/>
              <a:rect l="l" t="t" r="r" b="b"/>
              <a:pathLst>
                <a:path w="5035" h="6119" fill="none" extrusionOk="0">
                  <a:moveTo>
                    <a:pt x="2200" y="6119"/>
                  </a:moveTo>
                  <a:cubicBezTo>
                    <a:pt x="1623" y="5502"/>
                    <a:pt x="1294" y="4646"/>
                    <a:pt x="1324" y="3791"/>
                  </a:cubicBezTo>
                  <a:cubicBezTo>
                    <a:pt x="1334" y="3443"/>
                    <a:pt x="1414" y="3065"/>
                    <a:pt x="1682" y="2846"/>
                  </a:cubicBezTo>
                  <a:cubicBezTo>
                    <a:pt x="1951" y="2617"/>
                    <a:pt x="2448" y="2667"/>
                    <a:pt x="2568" y="2995"/>
                  </a:cubicBezTo>
                  <a:cubicBezTo>
                    <a:pt x="2617" y="3154"/>
                    <a:pt x="2587" y="3323"/>
                    <a:pt x="2508" y="3463"/>
                  </a:cubicBezTo>
                  <a:cubicBezTo>
                    <a:pt x="2289" y="3900"/>
                    <a:pt x="1752" y="4119"/>
                    <a:pt x="1274" y="4020"/>
                  </a:cubicBezTo>
                  <a:cubicBezTo>
                    <a:pt x="797" y="3930"/>
                    <a:pt x="399" y="3552"/>
                    <a:pt x="210" y="3104"/>
                  </a:cubicBezTo>
                  <a:cubicBezTo>
                    <a:pt x="11" y="2667"/>
                    <a:pt x="1" y="2149"/>
                    <a:pt x="100" y="1682"/>
                  </a:cubicBezTo>
                  <a:cubicBezTo>
                    <a:pt x="210" y="1135"/>
                    <a:pt x="488" y="588"/>
                    <a:pt x="986" y="339"/>
                  </a:cubicBezTo>
                  <a:cubicBezTo>
                    <a:pt x="1613" y="1"/>
                    <a:pt x="2389" y="229"/>
                    <a:pt x="3035" y="528"/>
                  </a:cubicBezTo>
                  <a:cubicBezTo>
                    <a:pt x="3672" y="836"/>
                    <a:pt x="4328" y="1214"/>
                    <a:pt x="5035" y="1194"/>
                  </a:cubicBez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32"/>
            <p:cNvSpPr/>
            <p:nvPr/>
          </p:nvSpPr>
          <p:spPr>
            <a:xfrm>
              <a:off x="10802209" y="1262783"/>
              <a:ext cx="1033028" cy="1045605"/>
            </a:xfrm>
            <a:custGeom>
              <a:avLst/>
              <a:gdLst/>
              <a:ahLst/>
              <a:cxnLst/>
              <a:rect l="l" t="t" r="r" b="b"/>
              <a:pathLst>
                <a:path w="10924" h="11057" extrusionOk="0">
                  <a:moveTo>
                    <a:pt x="5227" y="0"/>
                  </a:moveTo>
                  <a:cubicBezTo>
                    <a:pt x="4740" y="0"/>
                    <a:pt x="4245" y="83"/>
                    <a:pt x="3761" y="258"/>
                  </a:cubicBezTo>
                  <a:lnTo>
                    <a:pt x="3373" y="397"/>
                  </a:lnTo>
                  <a:cubicBezTo>
                    <a:pt x="1155" y="1213"/>
                    <a:pt x="1" y="3670"/>
                    <a:pt x="817" y="5899"/>
                  </a:cubicBezTo>
                  <a:lnTo>
                    <a:pt x="1672" y="8236"/>
                  </a:lnTo>
                  <a:cubicBezTo>
                    <a:pt x="2309" y="9977"/>
                    <a:pt x="3948" y="11056"/>
                    <a:pt x="5693" y="11056"/>
                  </a:cubicBezTo>
                  <a:cubicBezTo>
                    <a:pt x="6181" y="11056"/>
                    <a:pt x="6678" y="10972"/>
                    <a:pt x="7164" y="10793"/>
                  </a:cubicBezTo>
                  <a:lnTo>
                    <a:pt x="7551" y="10654"/>
                  </a:lnTo>
                  <a:cubicBezTo>
                    <a:pt x="9780" y="9848"/>
                    <a:pt x="10924" y="7381"/>
                    <a:pt x="10108" y="5163"/>
                  </a:cubicBezTo>
                  <a:lnTo>
                    <a:pt x="9253" y="2815"/>
                  </a:lnTo>
                  <a:cubicBezTo>
                    <a:pt x="8622" y="1078"/>
                    <a:pt x="6979" y="0"/>
                    <a:pt x="5227" y="0"/>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32"/>
            <p:cNvSpPr/>
            <p:nvPr/>
          </p:nvSpPr>
          <p:spPr>
            <a:xfrm>
              <a:off x="10740175" y="1092473"/>
              <a:ext cx="1033028" cy="1045605"/>
            </a:xfrm>
            <a:custGeom>
              <a:avLst/>
              <a:gdLst/>
              <a:ahLst/>
              <a:cxnLst/>
              <a:rect l="l" t="t" r="r" b="b"/>
              <a:pathLst>
                <a:path w="10924" h="11057" extrusionOk="0">
                  <a:moveTo>
                    <a:pt x="5226" y="0"/>
                  </a:moveTo>
                  <a:cubicBezTo>
                    <a:pt x="4740" y="0"/>
                    <a:pt x="4245" y="83"/>
                    <a:pt x="3761" y="259"/>
                  </a:cubicBezTo>
                  <a:lnTo>
                    <a:pt x="3373" y="398"/>
                  </a:lnTo>
                  <a:cubicBezTo>
                    <a:pt x="1154" y="1214"/>
                    <a:pt x="0" y="3671"/>
                    <a:pt x="816" y="5889"/>
                  </a:cubicBezTo>
                  <a:lnTo>
                    <a:pt x="1672" y="8237"/>
                  </a:lnTo>
                  <a:cubicBezTo>
                    <a:pt x="2301" y="9978"/>
                    <a:pt x="3944" y="11057"/>
                    <a:pt x="5691" y="11057"/>
                  </a:cubicBezTo>
                  <a:cubicBezTo>
                    <a:pt x="6180" y="11057"/>
                    <a:pt x="6677" y="10972"/>
                    <a:pt x="7163" y="10794"/>
                  </a:cubicBezTo>
                  <a:lnTo>
                    <a:pt x="7551" y="10654"/>
                  </a:lnTo>
                  <a:cubicBezTo>
                    <a:pt x="9779" y="9848"/>
                    <a:pt x="10923" y="7381"/>
                    <a:pt x="10108" y="5163"/>
                  </a:cubicBezTo>
                  <a:lnTo>
                    <a:pt x="9252" y="2815"/>
                  </a:lnTo>
                  <a:cubicBezTo>
                    <a:pt x="8621" y="1079"/>
                    <a:pt x="6979" y="0"/>
                    <a:pt x="5226" y="0"/>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32"/>
            <p:cNvSpPr/>
            <p:nvPr/>
          </p:nvSpPr>
          <p:spPr>
            <a:xfrm>
              <a:off x="11018571" y="1188266"/>
              <a:ext cx="321899" cy="430176"/>
            </a:xfrm>
            <a:custGeom>
              <a:avLst/>
              <a:gdLst/>
              <a:ahLst/>
              <a:cxnLst/>
              <a:rect l="l" t="t" r="r" b="b"/>
              <a:pathLst>
                <a:path w="3404" h="4549" extrusionOk="0">
                  <a:moveTo>
                    <a:pt x="1291" y="1"/>
                  </a:moveTo>
                  <a:cubicBezTo>
                    <a:pt x="1160" y="1"/>
                    <a:pt x="1027" y="23"/>
                    <a:pt x="896" y="71"/>
                  </a:cubicBezTo>
                  <a:cubicBezTo>
                    <a:pt x="299" y="280"/>
                    <a:pt x="1" y="937"/>
                    <a:pt x="220" y="1534"/>
                  </a:cubicBezTo>
                  <a:lnTo>
                    <a:pt x="1045" y="3792"/>
                  </a:lnTo>
                  <a:cubicBezTo>
                    <a:pt x="1209" y="4258"/>
                    <a:pt x="1646" y="4549"/>
                    <a:pt x="2114" y="4549"/>
                  </a:cubicBezTo>
                  <a:cubicBezTo>
                    <a:pt x="2244" y="4549"/>
                    <a:pt x="2378" y="4526"/>
                    <a:pt x="2508" y="4478"/>
                  </a:cubicBezTo>
                  <a:cubicBezTo>
                    <a:pt x="3095" y="4259"/>
                    <a:pt x="3403" y="3603"/>
                    <a:pt x="3184" y="3016"/>
                  </a:cubicBezTo>
                  <a:lnTo>
                    <a:pt x="2359" y="748"/>
                  </a:lnTo>
                  <a:cubicBezTo>
                    <a:pt x="2195" y="289"/>
                    <a:pt x="1759" y="1"/>
                    <a:pt x="1291" y="1"/>
                  </a:cubicBezTo>
                  <a:close/>
                </a:path>
              </a:pathLst>
            </a:cu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32"/>
            <p:cNvSpPr/>
            <p:nvPr/>
          </p:nvSpPr>
          <p:spPr>
            <a:xfrm>
              <a:off x="11255643" y="1611723"/>
              <a:ext cx="180714" cy="494859"/>
            </a:xfrm>
            <a:custGeom>
              <a:avLst/>
              <a:gdLst/>
              <a:ahLst/>
              <a:cxnLst/>
              <a:rect l="l" t="t" r="r" b="b"/>
              <a:pathLst>
                <a:path w="1911" h="5233" fill="none" extrusionOk="0">
                  <a:moveTo>
                    <a:pt x="1" y="0"/>
                  </a:moveTo>
                  <a:lnTo>
                    <a:pt x="1911" y="5233"/>
                  </a:lnTo>
                </a:path>
              </a:pathLst>
            </a:custGeom>
            <a:noFill/>
            <a:ln w="28575" cap="rnd" cmpd="sng">
              <a:solidFill>
                <a:schemeClr val="dk1"/>
              </a:solidFill>
              <a:prstDash val="solid"/>
              <a:miter lim="9948"/>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32"/>
            <p:cNvSpPr/>
            <p:nvPr/>
          </p:nvSpPr>
          <p:spPr>
            <a:xfrm>
              <a:off x="10932045" y="1120653"/>
              <a:ext cx="841156" cy="1017236"/>
            </a:xfrm>
            <a:custGeom>
              <a:avLst/>
              <a:gdLst/>
              <a:ahLst/>
              <a:cxnLst/>
              <a:rect l="l" t="t" r="r" b="b"/>
              <a:pathLst>
                <a:path w="8895" h="10757" extrusionOk="0">
                  <a:moveTo>
                    <a:pt x="4776" y="0"/>
                  </a:moveTo>
                  <a:lnTo>
                    <a:pt x="4776" y="0"/>
                  </a:lnTo>
                  <a:cubicBezTo>
                    <a:pt x="4915" y="229"/>
                    <a:pt x="5034" y="478"/>
                    <a:pt x="5124" y="746"/>
                  </a:cubicBezTo>
                  <a:lnTo>
                    <a:pt x="5980" y="3094"/>
                  </a:lnTo>
                  <a:cubicBezTo>
                    <a:pt x="6795" y="5313"/>
                    <a:pt x="5651" y="7770"/>
                    <a:pt x="3423" y="8586"/>
                  </a:cubicBezTo>
                  <a:lnTo>
                    <a:pt x="3035" y="8725"/>
                  </a:lnTo>
                  <a:cubicBezTo>
                    <a:pt x="2553" y="8902"/>
                    <a:pt x="2060" y="8986"/>
                    <a:pt x="1576" y="8986"/>
                  </a:cubicBezTo>
                  <a:cubicBezTo>
                    <a:pt x="1031" y="8986"/>
                    <a:pt x="496" y="8880"/>
                    <a:pt x="1" y="8685"/>
                  </a:cubicBezTo>
                  <a:lnTo>
                    <a:pt x="1" y="8685"/>
                  </a:lnTo>
                  <a:cubicBezTo>
                    <a:pt x="779" y="9980"/>
                    <a:pt x="2183" y="10757"/>
                    <a:pt x="3665" y="10757"/>
                  </a:cubicBezTo>
                  <a:cubicBezTo>
                    <a:pt x="4153" y="10757"/>
                    <a:pt x="4649" y="10673"/>
                    <a:pt x="5134" y="10496"/>
                  </a:cubicBezTo>
                  <a:lnTo>
                    <a:pt x="5522" y="10356"/>
                  </a:lnTo>
                  <a:cubicBezTo>
                    <a:pt x="7750" y="9550"/>
                    <a:pt x="8894" y="7083"/>
                    <a:pt x="8079" y="4865"/>
                  </a:cubicBezTo>
                  <a:lnTo>
                    <a:pt x="7223" y="2517"/>
                  </a:lnTo>
                  <a:cubicBezTo>
                    <a:pt x="6785" y="1323"/>
                    <a:pt x="5870" y="438"/>
                    <a:pt x="4776" y="0"/>
                  </a:cubicBezTo>
                  <a:close/>
                </a:path>
              </a:pathLst>
            </a:custGeom>
            <a:solidFill>
              <a:srgbClr val="4C1313">
                <a:alpha val="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32"/>
            <p:cNvSpPr/>
            <p:nvPr/>
          </p:nvSpPr>
          <p:spPr>
            <a:xfrm>
              <a:off x="10932045" y="1120653"/>
              <a:ext cx="841156" cy="1060263"/>
            </a:xfrm>
            <a:custGeom>
              <a:avLst/>
              <a:gdLst/>
              <a:ahLst/>
              <a:cxnLst/>
              <a:rect l="l" t="t" r="r" b="b"/>
              <a:pathLst>
                <a:path w="8895" h="11212" fill="none" extrusionOk="0">
                  <a:moveTo>
                    <a:pt x="8079" y="4865"/>
                  </a:moveTo>
                  <a:lnTo>
                    <a:pt x="7223" y="2517"/>
                  </a:lnTo>
                  <a:cubicBezTo>
                    <a:pt x="6785" y="1323"/>
                    <a:pt x="5870" y="438"/>
                    <a:pt x="4776" y="0"/>
                  </a:cubicBezTo>
                  <a:cubicBezTo>
                    <a:pt x="4915" y="229"/>
                    <a:pt x="5034" y="478"/>
                    <a:pt x="5124" y="746"/>
                  </a:cubicBezTo>
                  <a:lnTo>
                    <a:pt x="5980" y="3094"/>
                  </a:lnTo>
                  <a:cubicBezTo>
                    <a:pt x="6795" y="5313"/>
                    <a:pt x="5651" y="7770"/>
                    <a:pt x="3423" y="8586"/>
                  </a:cubicBezTo>
                  <a:lnTo>
                    <a:pt x="3035" y="8725"/>
                  </a:lnTo>
                  <a:cubicBezTo>
                    <a:pt x="2010" y="9103"/>
                    <a:pt x="936" y="9053"/>
                    <a:pt x="1" y="8685"/>
                  </a:cubicBezTo>
                  <a:cubicBezTo>
                    <a:pt x="1035" y="10406"/>
                    <a:pt x="3174" y="11212"/>
                    <a:pt x="5134" y="10496"/>
                  </a:cubicBezTo>
                  <a:lnTo>
                    <a:pt x="5522" y="10356"/>
                  </a:lnTo>
                  <a:cubicBezTo>
                    <a:pt x="7750" y="9550"/>
                    <a:pt x="8894" y="7083"/>
                    <a:pt x="8079" y="4865"/>
                  </a:cubicBezTo>
                  <a:close/>
                </a:path>
              </a:pathLst>
            </a:custGeom>
            <a:solidFill>
              <a:srgbClr val="4C1313">
                <a:alpha val="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5" name="Google Shape;665;p32"/>
          <p:cNvGrpSpPr/>
          <p:nvPr/>
        </p:nvGrpSpPr>
        <p:grpSpPr>
          <a:xfrm>
            <a:off x="3354009" y="743842"/>
            <a:ext cx="2290966" cy="847200"/>
            <a:chOff x="2281034" y="724796"/>
            <a:chExt cx="2290966" cy="847200"/>
          </a:xfrm>
        </p:grpSpPr>
        <p:sp>
          <p:nvSpPr>
            <p:cNvPr id="666" name="Google Shape;666;p32"/>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7" name="Google Shape;667;p32" descr="A close up of a sign&#10;&#10;Description automatically generated"/>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668" name="Google Shape;668;p32" descr="A close up of a sign&#10;&#10;Description automatically generated"/>
            <p:cNvPicPr preferRelativeResize="0"/>
            <p:nvPr/>
          </p:nvPicPr>
          <p:blipFill rotWithShape="1">
            <a:blip r:embed="rId4">
              <a:alphaModFix/>
            </a:blip>
            <a:srcRect/>
            <a:stretch/>
          </p:blipFill>
          <p:spPr>
            <a:xfrm>
              <a:off x="3738719" y="826215"/>
              <a:ext cx="648889" cy="691530"/>
            </a:xfrm>
            <a:prstGeom prst="rect">
              <a:avLst/>
            </a:prstGeom>
            <a:noFill/>
            <a:ln>
              <a:noFill/>
            </a:ln>
          </p:spPr>
        </p:pic>
      </p:grpSp>
      <p:pic>
        <p:nvPicPr>
          <p:cNvPr id="669" name="Google Shape;669;p32"/>
          <p:cNvPicPr preferRelativeResize="0"/>
          <p:nvPr/>
        </p:nvPicPr>
        <p:blipFill rotWithShape="1">
          <a:blip r:embed="rId5">
            <a:alphaModFix/>
          </a:blip>
          <a:srcRect/>
          <a:stretch/>
        </p:blipFill>
        <p:spPr>
          <a:xfrm rot="-732284">
            <a:off x="677454" y="478834"/>
            <a:ext cx="1178991" cy="1178991"/>
          </a:xfrm>
          <a:prstGeom prst="rect">
            <a:avLst/>
          </a:prstGeom>
          <a:noFill/>
          <a:ln>
            <a:noFill/>
          </a:ln>
        </p:spPr>
      </p:pic>
      <p:sp>
        <p:nvSpPr>
          <p:cNvPr id="670" name="Google Shape;670;p32"/>
          <p:cNvSpPr/>
          <p:nvPr/>
        </p:nvSpPr>
        <p:spPr>
          <a:xfrm>
            <a:off x="3573230" y="3451559"/>
            <a:ext cx="1900070" cy="509035"/>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Poppins"/>
                <a:ea typeface="Poppins"/>
                <a:cs typeface="Poppins"/>
                <a:sym typeface="Poppins"/>
              </a:rPr>
              <a:t>Lesson</a:t>
            </a:r>
            <a:r>
              <a:rPr lang="en-US" sz="1200" b="0" i="0" u="none" strike="noStrike" cap="none">
                <a:solidFill>
                  <a:schemeClr val="dk1"/>
                </a:solidFill>
                <a:latin typeface="Poppins"/>
                <a:ea typeface="Poppins"/>
                <a:cs typeface="Poppins"/>
                <a:sym typeface="Poppins"/>
              </a:rPr>
              <a:t>  </a:t>
            </a:r>
            <a:r>
              <a:rPr lang="en-US" sz="2400" b="0" i="0" u="none" strike="noStrike" cap="none">
                <a:solidFill>
                  <a:schemeClr val="dk1"/>
                </a:solidFill>
                <a:latin typeface="Poppins"/>
                <a:ea typeface="Poppins"/>
                <a:cs typeface="Poppins"/>
                <a:sym typeface="Poppins"/>
              </a:rPr>
              <a:t>1</a:t>
            </a:r>
            <a:endParaRPr sz="1400" b="0" i="0" u="none" strike="noStrike" cap="none">
              <a:solidFill>
                <a:srgbClr val="000000"/>
              </a:solidFill>
              <a:latin typeface="Arial"/>
              <a:ea typeface="Arial"/>
              <a:cs typeface="Arial"/>
              <a:sym typeface="Arial"/>
            </a:endParaRPr>
          </a:p>
        </p:txBody>
      </p:sp>
      <p:grpSp>
        <p:nvGrpSpPr>
          <p:cNvPr id="671" name="Google Shape;671;p32"/>
          <p:cNvGrpSpPr/>
          <p:nvPr/>
        </p:nvGrpSpPr>
        <p:grpSpPr>
          <a:xfrm>
            <a:off x="1459795" y="4081655"/>
            <a:ext cx="2660726" cy="847200"/>
            <a:chOff x="565426" y="4105852"/>
            <a:chExt cx="2660726" cy="847200"/>
          </a:xfrm>
        </p:grpSpPr>
        <p:grpSp>
          <p:nvGrpSpPr>
            <p:cNvPr id="672" name="Google Shape;672;p32"/>
            <p:cNvGrpSpPr/>
            <p:nvPr/>
          </p:nvGrpSpPr>
          <p:grpSpPr>
            <a:xfrm>
              <a:off x="565426" y="4105852"/>
              <a:ext cx="2660726" cy="847200"/>
              <a:chOff x="552289" y="4024636"/>
              <a:chExt cx="2660726" cy="847200"/>
            </a:xfrm>
          </p:grpSpPr>
          <p:grpSp>
            <p:nvGrpSpPr>
              <p:cNvPr id="673" name="Google Shape;673;p32"/>
              <p:cNvGrpSpPr/>
              <p:nvPr/>
            </p:nvGrpSpPr>
            <p:grpSpPr>
              <a:xfrm>
                <a:off x="552289" y="4024636"/>
                <a:ext cx="2660726" cy="847200"/>
                <a:chOff x="887414" y="3661539"/>
                <a:chExt cx="2660726" cy="847200"/>
              </a:xfrm>
            </p:grpSpPr>
            <p:grpSp>
              <p:nvGrpSpPr>
                <p:cNvPr id="674" name="Google Shape;674;p32"/>
                <p:cNvGrpSpPr/>
                <p:nvPr/>
              </p:nvGrpSpPr>
              <p:grpSpPr>
                <a:xfrm>
                  <a:off x="887414" y="3661539"/>
                  <a:ext cx="2660726" cy="847200"/>
                  <a:chOff x="546223" y="4024636"/>
                  <a:chExt cx="2660726" cy="847200"/>
                </a:xfrm>
              </p:grpSpPr>
              <p:sp>
                <p:nvSpPr>
                  <p:cNvPr id="675" name="Google Shape;675;p32"/>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32"/>
                  <p:cNvSpPr txBox="1"/>
                  <p:nvPr/>
                </p:nvSpPr>
                <p:spPr>
                  <a:xfrm>
                    <a:off x="1509180" y="4524328"/>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102802"/>
                        </a:solidFill>
                        <a:latin typeface="Arial"/>
                        <a:ea typeface="Arial"/>
                        <a:cs typeface="Arial"/>
                        <a:sym typeface="Arial"/>
                      </a:rPr>
                      <a:t>/mushroomhater07</a:t>
                    </a:r>
                    <a:endParaRPr sz="1400" b="0" i="0" u="none" strike="noStrike" cap="none">
                      <a:solidFill>
                        <a:srgbClr val="000000"/>
                      </a:solidFill>
                      <a:latin typeface="Arial"/>
                      <a:ea typeface="Arial"/>
                      <a:cs typeface="Arial"/>
                      <a:sym typeface="Arial"/>
                    </a:endParaRPr>
                  </a:p>
                </p:txBody>
              </p:sp>
              <p:pic>
                <p:nvPicPr>
                  <p:cNvPr id="677" name="Google Shape;677;p32"/>
                  <p:cNvPicPr preferRelativeResize="0"/>
                  <p:nvPr/>
                </p:nvPicPr>
                <p:blipFill rotWithShape="1">
                  <a:blip r:embed="rId6">
                    <a:alphaModFix/>
                  </a:blip>
                  <a:srcRect/>
                  <a:stretch/>
                </p:blipFill>
                <p:spPr>
                  <a:xfrm>
                    <a:off x="1350832" y="4325314"/>
                    <a:ext cx="223031" cy="223031"/>
                  </a:xfrm>
                  <a:prstGeom prst="rect">
                    <a:avLst/>
                  </a:prstGeom>
                  <a:noFill/>
                  <a:ln>
                    <a:noFill/>
                  </a:ln>
                </p:spPr>
              </p:pic>
              <p:sp>
                <p:nvSpPr>
                  <p:cNvPr id="678" name="Google Shape;678;p32"/>
                  <p:cNvSpPr txBox="1"/>
                  <p:nvPr/>
                </p:nvSpPr>
                <p:spPr>
                  <a:xfrm>
                    <a:off x="1519589" y="4279166"/>
                    <a:ext cx="10348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102802"/>
                        </a:solidFill>
                        <a:latin typeface="Arial"/>
                        <a:ea typeface="Arial"/>
                        <a:cs typeface="Arial"/>
                        <a:sym typeface="Arial"/>
                      </a:rPr>
                      <a:t>/in/shalevl</a:t>
                    </a:r>
                    <a:endParaRPr sz="1400" b="0" i="0" u="none" strike="noStrike" cap="none">
                      <a:solidFill>
                        <a:srgbClr val="102802"/>
                      </a:solidFill>
                      <a:latin typeface="Arial"/>
                      <a:ea typeface="Arial"/>
                      <a:cs typeface="Arial"/>
                      <a:sym typeface="Arial"/>
                    </a:endParaRPr>
                  </a:p>
                </p:txBody>
              </p:sp>
            </p:grpSp>
            <p:pic>
              <p:nvPicPr>
                <p:cNvPr id="679" name="Google Shape;679;p32"/>
                <p:cNvPicPr preferRelativeResize="0"/>
                <p:nvPr/>
              </p:nvPicPr>
              <p:blipFill rotWithShape="1">
                <a:blip r:embed="rId7">
                  <a:alphaModFix/>
                </a:blip>
                <a:srcRect/>
                <a:stretch/>
              </p:blipFill>
              <p:spPr>
                <a:xfrm>
                  <a:off x="1692023" y="4214966"/>
                  <a:ext cx="223031" cy="223031"/>
                </a:xfrm>
                <a:prstGeom prst="rect">
                  <a:avLst/>
                </a:prstGeom>
                <a:noFill/>
                <a:ln>
                  <a:noFill/>
                </a:ln>
              </p:spPr>
            </p:pic>
          </p:grpSp>
          <p:sp>
            <p:nvSpPr>
              <p:cNvPr id="680" name="Google Shape;680;p32"/>
              <p:cNvSpPr/>
              <p:nvPr/>
            </p:nvSpPr>
            <p:spPr>
              <a:xfrm rot="10800000">
                <a:off x="611505" y="4117359"/>
                <a:ext cx="692689" cy="661753"/>
              </a:xfrm>
              <a:prstGeom prst="roundRect">
                <a:avLst>
                  <a:gd name="adj" fmla="val 16667"/>
                </a:avLst>
              </a:prstGeom>
              <a:blipFill rotWithShape="1">
                <a:blip r:embed="rId8">
                  <a:alphaModFix/>
                </a:blip>
                <a:stretch>
                  <a:fillRect l="-468918" t="-325910" r="-58985" b="-120955"/>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681" name="Google Shape;681;p32"/>
            <p:cNvSpPr txBox="1"/>
            <p:nvPr/>
          </p:nvSpPr>
          <p:spPr>
            <a:xfrm>
              <a:off x="1298628" y="412334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i="0" u="none" strike="noStrike" cap="none" dirty="0">
                  <a:solidFill>
                    <a:srgbClr val="000000"/>
                  </a:solidFill>
                  <a:latin typeface="Bowlby One SC"/>
                  <a:ea typeface="Bowlby One SC"/>
                  <a:cs typeface="Bowlby One SC"/>
                  <a:sym typeface="Bowlby One SC"/>
                </a:rPr>
                <a:t>SHALEV LAU</a:t>
              </a:r>
              <a:endParaRPr sz="1600" i="0" u="none" strike="noStrike" cap="none" dirty="0">
                <a:solidFill>
                  <a:srgbClr val="000000"/>
                </a:solidFill>
                <a:latin typeface="Bowlby One SC"/>
                <a:ea typeface="Bowlby One SC"/>
                <a:cs typeface="Bowlby One SC"/>
                <a:sym typeface="Bowlby One SC"/>
              </a:endParaRPr>
            </a:p>
          </p:txBody>
        </p:sp>
      </p:grpSp>
      <p:grpSp>
        <p:nvGrpSpPr>
          <p:cNvPr id="682" name="Google Shape;682;p32"/>
          <p:cNvGrpSpPr/>
          <p:nvPr/>
        </p:nvGrpSpPr>
        <p:grpSpPr>
          <a:xfrm>
            <a:off x="981771" y="1455193"/>
            <a:ext cx="2722117" cy="1510654"/>
            <a:chOff x="981771" y="1455193"/>
            <a:chExt cx="2722117" cy="1510654"/>
          </a:xfrm>
        </p:grpSpPr>
        <p:sp>
          <p:nvSpPr>
            <p:cNvPr id="683" name="Google Shape;683;p32"/>
            <p:cNvSpPr txBox="1"/>
            <p:nvPr/>
          </p:nvSpPr>
          <p:spPr>
            <a:xfrm rot="-751450">
              <a:off x="1057023" y="1722407"/>
              <a:ext cx="2571614" cy="976226"/>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3600"/>
                <a:buFont typeface="Bowlby One SC"/>
                <a:buNone/>
              </a:pPr>
              <a:r>
                <a:rPr lang="en-US" sz="4000" b="1" i="0" u="none" strike="noStrike" cap="none">
                  <a:solidFill>
                    <a:schemeClr val="dk1"/>
                  </a:solidFill>
                  <a:latin typeface="Bowlby One SC"/>
                  <a:ea typeface="Bowlby One SC"/>
                  <a:cs typeface="Bowlby One SC"/>
                  <a:sym typeface="Bowlby One SC"/>
                </a:rPr>
                <a:t>2024</a:t>
              </a:r>
              <a:endParaRPr sz="1400" b="0" i="0" u="none" strike="noStrike" cap="none">
                <a:solidFill>
                  <a:srgbClr val="000000"/>
                </a:solidFill>
                <a:latin typeface="Arial"/>
                <a:ea typeface="Arial"/>
                <a:cs typeface="Arial"/>
                <a:sym typeface="Arial"/>
              </a:endParaRPr>
            </a:p>
          </p:txBody>
        </p:sp>
        <p:sp>
          <p:nvSpPr>
            <p:cNvPr id="684" name="Google Shape;684;p32"/>
            <p:cNvSpPr/>
            <p:nvPr/>
          </p:nvSpPr>
          <p:spPr>
            <a:xfrm rot="-711686">
              <a:off x="1617316" y="1812484"/>
              <a:ext cx="1458368" cy="415417"/>
            </a:xfrm>
            <a:prstGeom prst="rect">
              <a:avLst/>
            </a:prstGeom>
          </p:spPr>
          <p:txBody>
            <a:bodyPr>
              <a:prstTxWarp prst="textPlain">
                <a:avLst/>
              </a:prstTxWarp>
            </a:bodyPr>
            <a:lstStyle/>
            <a:p>
              <a:pPr lvl="0" algn="ctr"/>
              <a:r>
                <a:rPr b="1" i="0">
                  <a:ln w="28575" cap="flat" cmpd="sng">
                    <a:solidFill>
                      <a:schemeClr val="dk1"/>
                    </a:solidFill>
                    <a:prstDash val="solid"/>
                    <a:round/>
                    <a:headEnd type="none" w="sm" len="sm"/>
                    <a:tailEnd type="none" w="sm" len="sm"/>
                  </a:ln>
                  <a:solidFill>
                    <a:srgbClr val="FF9F3E"/>
                  </a:solidFill>
                  <a:latin typeface="Bowlby One SC"/>
                </a:rPr>
                <a:t>2024</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grpSp>
        <p:nvGrpSpPr>
          <p:cNvPr id="689" name="Google Shape;689;p13"/>
          <p:cNvGrpSpPr/>
          <p:nvPr/>
        </p:nvGrpSpPr>
        <p:grpSpPr>
          <a:xfrm>
            <a:off x="6699375" y="134242"/>
            <a:ext cx="2290966" cy="847200"/>
            <a:chOff x="2281034" y="724796"/>
            <a:chExt cx="2290966" cy="847200"/>
          </a:xfrm>
        </p:grpSpPr>
        <p:sp>
          <p:nvSpPr>
            <p:cNvPr id="690" name="Google Shape;690;p13"/>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1" name="Google Shape;691;p13" descr="A close up of a sign&#10;&#10;Description automatically generated"/>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692" name="Google Shape;692;p13" descr="A close up of a sign&#10;&#10;Description automatically generated"/>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693" name="Google Shape;693;p13"/>
          <p:cNvSpPr/>
          <p:nvPr/>
        </p:nvSpPr>
        <p:spPr>
          <a:xfrm>
            <a:off x="338051" y="211196"/>
            <a:ext cx="4020300" cy="552000"/>
          </a:xfrm>
          <a:prstGeom prst="roundRect">
            <a:avLst>
              <a:gd name="adj" fmla="val 19468"/>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Python Basics</a:t>
            </a:r>
            <a:endParaRPr sz="3600" b="0" i="0" u="none" strike="noStrike" cap="none">
              <a:solidFill>
                <a:srgbClr val="000000"/>
              </a:solidFill>
              <a:latin typeface="Arial"/>
              <a:ea typeface="Arial"/>
              <a:cs typeface="Arial"/>
              <a:sym typeface="Arial"/>
            </a:endParaRPr>
          </a:p>
        </p:txBody>
      </p:sp>
      <p:sp>
        <p:nvSpPr>
          <p:cNvPr id="694" name="Google Shape;694;p13"/>
          <p:cNvSpPr txBox="1"/>
          <p:nvPr/>
        </p:nvSpPr>
        <p:spPr>
          <a:xfrm>
            <a:off x="626640" y="1214902"/>
            <a:ext cx="7218218" cy="296087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Data Types</a:t>
            </a:r>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Arithmetic operations</a:t>
            </a:r>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Variable &amp; constant</a:t>
            </a:r>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Identifier</a:t>
            </a:r>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Type Casting</a:t>
            </a:r>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Input/ Output</a:t>
            </a:r>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String operations</a:t>
            </a:r>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Week 1 Project : BMI</a:t>
            </a:r>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Advanced Project: </a:t>
            </a:r>
            <a:r>
              <a:rPr lang="en-US" sz="1400" b="0" i="0" u="none" strike="noStrike" cap="none" baseline="30000">
                <a:solidFill>
                  <a:srgbClr val="000000"/>
                </a:solidFill>
                <a:latin typeface="Arial"/>
                <a:ea typeface="Arial"/>
                <a:cs typeface="Arial"/>
                <a:sym typeface="Arial"/>
              </a:rPr>
              <a:t>o</a:t>
            </a:r>
            <a:r>
              <a:rPr lang="en-US" sz="1400" b="0" i="0" u="none" strike="noStrike" cap="none">
                <a:solidFill>
                  <a:srgbClr val="000000"/>
                </a:solidFill>
                <a:latin typeface="Arial"/>
                <a:ea typeface="Arial"/>
                <a:cs typeface="Arial"/>
                <a:sym typeface="Arial"/>
              </a:rPr>
              <a:t>F to </a:t>
            </a:r>
            <a:r>
              <a:rPr lang="en-US" sz="1400" b="0" i="0" u="none" strike="noStrike" cap="none" baseline="30000">
                <a:solidFill>
                  <a:srgbClr val="000000"/>
                </a:solidFill>
                <a:latin typeface="Arial"/>
                <a:ea typeface="Arial"/>
                <a:cs typeface="Arial"/>
                <a:sym typeface="Arial"/>
              </a:rPr>
              <a:t>o</a:t>
            </a:r>
            <a:r>
              <a:rPr lang="en-US" sz="1400" b="0" i="0" u="none" strike="noStrike" cap="none">
                <a:solidFill>
                  <a:srgbClr val="000000"/>
                </a:solidFill>
                <a:latin typeface="Arial"/>
                <a:ea typeface="Arial"/>
                <a:cs typeface="Arial"/>
                <a:sym typeface="Arial"/>
              </a:rPr>
              <a:t>C</a:t>
            </a:r>
            <a:r>
              <a:rPr lang="en-US" sz="1400" b="0" i="0" u="none" strike="noStrike" cap="none" baseline="30000">
                <a:solidFill>
                  <a:srgbClr val="000000"/>
                </a:solidFill>
                <a:latin typeface="Arial"/>
                <a:ea typeface="Arial"/>
                <a:cs typeface="Arial"/>
                <a:sym typeface="Arial"/>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p2"/>
          <p:cNvGrpSpPr/>
          <p:nvPr/>
        </p:nvGrpSpPr>
        <p:grpSpPr>
          <a:xfrm>
            <a:off x="6699375" y="134242"/>
            <a:ext cx="2290966" cy="847200"/>
            <a:chOff x="2281034" y="724796"/>
            <a:chExt cx="2290966" cy="847200"/>
          </a:xfrm>
        </p:grpSpPr>
        <p:sp>
          <p:nvSpPr>
            <p:cNvPr id="273" name="Google Shape;273;p2"/>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4" name="Google Shape;274;p2" descr="A close up of a sign&#10;&#10;Description automatically generated"/>
            <p:cNvPicPr preferRelativeResize="0"/>
            <p:nvPr/>
          </p:nvPicPr>
          <p:blipFill rotWithShape="1">
            <a:blip r:embed="rId3">
              <a:alphaModFix/>
            </a:blip>
            <a:srcRect/>
            <a:stretch/>
          </p:blipFill>
          <p:spPr>
            <a:xfrm>
              <a:off x="2445405" y="801750"/>
              <a:ext cx="1176313" cy="691530"/>
            </a:xfrm>
            <a:prstGeom prst="rect">
              <a:avLst/>
            </a:prstGeom>
            <a:noFill/>
            <a:ln>
              <a:noFill/>
            </a:ln>
          </p:spPr>
        </p:pic>
        <p:pic>
          <p:nvPicPr>
            <p:cNvPr id="275" name="Google Shape;275;p2" descr="A close up of a sign&#10;&#10;Description automatically generated"/>
            <p:cNvPicPr preferRelativeResize="0"/>
            <p:nvPr/>
          </p:nvPicPr>
          <p:blipFill rotWithShape="1">
            <a:blip r:embed="rId4">
              <a:alphaModFix/>
            </a:blip>
            <a:srcRect/>
            <a:stretch/>
          </p:blipFill>
          <p:spPr>
            <a:xfrm>
              <a:off x="3738719" y="826215"/>
              <a:ext cx="648889" cy="691530"/>
            </a:xfrm>
            <a:prstGeom prst="rect">
              <a:avLst/>
            </a:prstGeom>
            <a:noFill/>
            <a:ln>
              <a:noFill/>
            </a:ln>
          </p:spPr>
        </p:pic>
      </p:grpSp>
      <p:sp>
        <p:nvSpPr>
          <p:cNvPr id="276" name="Google Shape;276;p2"/>
          <p:cNvSpPr/>
          <p:nvPr/>
        </p:nvSpPr>
        <p:spPr>
          <a:xfrm>
            <a:off x="338051" y="211196"/>
            <a:ext cx="4020300" cy="552000"/>
          </a:xfrm>
          <a:prstGeom prst="roundRect">
            <a:avLst>
              <a:gd name="adj" fmla="val 19468"/>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Introduction</a:t>
            </a:r>
            <a:endParaRPr sz="3600" b="0" i="0" u="none" strike="noStrike" cap="none">
              <a:solidFill>
                <a:srgbClr val="000000"/>
              </a:solidFill>
              <a:latin typeface="Arial"/>
              <a:ea typeface="Arial"/>
              <a:cs typeface="Arial"/>
              <a:sym typeface="Arial"/>
            </a:endParaRPr>
          </a:p>
        </p:txBody>
      </p:sp>
      <p:sp>
        <p:nvSpPr>
          <p:cNvPr id="277" name="Google Shape;277;p2"/>
          <p:cNvSpPr txBox="1"/>
          <p:nvPr/>
        </p:nvSpPr>
        <p:spPr>
          <a:xfrm>
            <a:off x="671576" y="981442"/>
            <a:ext cx="5424424" cy="4216309"/>
          </a:xfrm>
          <a:prstGeom prst="rect">
            <a:avLst/>
          </a:prstGeom>
          <a:noFill/>
          <a:ln>
            <a:noFill/>
          </a:ln>
        </p:spPr>
        <p:txBody>
          <a:bodyPr spcFirstLastPara="1" wrap="square" lIns="91425" tIns="45700" rIns="91425" bIns="45700" anchor="t" anchorCtr="0">
            <a:noAutofit/>
          </a:bodyPr>
          <a:lstStyle/>
          <a:p>
            <a:pPr marL="0" marR="0" lvl="1" indent="88900" algn="l" rtl="0">
              <a:lnSpc>
                <a:spcPct val="100000"/>
              </a:lnSpc>
              <a:spcBef>
                <a:spcPts val="10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
          <p:cNvSpPr txBox="1"/>
          <p:nvPr/>
        </p:nvSpPr>
        <p:spPr>
          <a:xfrm>
            <a:off x="755073" y="1278119"/>
            <a:ext cx="6400800" cy="328404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Introduce Enactus </a:t>
            </a:r>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Social Media</a:t>
            </a:r>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Why learn Python</a:t>
            </a:r>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IDE selection</a:t>
            </a:r>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Introduce Terminal </a:t>
            </a:r>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VS Code Installation</a:t>
            </a:r>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Python Installation</a:t>
            </a:r>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Git Usage</a:t>
            </a:r>
            <a:endParaRPr/>
          </a:p>
          <a:p>
            <a:pPr marL="285750" marR="0" lvl="0" indent="-285750" algn="l" rtl="0">
              <a:lnSpc>
                <a:spcPct val="15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Generative AI</a:t>
            </a:r>
            <a:endParaRPr/>
          </a:p>
          <a:p>
            <a:pPr marL="285750" marR="0" lvl="0" indent="-196850" algn="l" rtl="0">
              <a:lnSpc>
                <a:spcPct val="15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699" name="Google Shape;699;p14" descr="A white rectangular object with black border&#10;&#10;Description automatically generated"/>
          <p:cNvPicPr preferRelativeResize="0"/>
          <p:nvPr/>
        </p:nvPicPr>
        <p:blipFill rotWithShape="1">
          <a:blip r:embed="rId3">
            <a:alphaModFix/>
          </a:blip>
          <a:srcRect l="7127" t="9965" r="6693" b="9963"/>
          <a:stretch/>
        </p:blipFill>
        <p:spPr>
          <a:xfrm>
            <a:off x="333225" y="211815"/>
            <a:ext cx="8278477" cy="4550576"/>
          </a:xfrm>
          <a:prstGeom prst="rect">
            <a:avLst/>
          </a:prstGeom>
          <a:noFill/>
          <a:ln>
            <a:noFill/>
          </a:ln>
        </p:spPr>
      </p:pic>
      <p:sp>
        <p:nvSpPr>
          <p:cNvPr id="700" name="Google Shape;700;p14"/>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Data Types</a:t>
            </a:r>
            <a:endParaRPr sz="2000" b="0" i="0" u="none" strike="noStrike" cap="none">
              <a:solidFill>
                <a:schemeClr val="dk1"/>
              </a:solidFill>
              <a:latin typeface="Poppins Medium"/>
              <a:ea typeface="Poppins Medium"/>
              <a:cs typeface="Poppins Medium"/>
              <a:sym typeface="Poppins Medium"/>
            </a:endParaRPr>
          </a:p>
        </p:txBody>
      </p:sp>
      <p:sp>
        <p:nvSpPr>
          <p:cNvPr id="701" name="Google Shape;701;p14"/>
          <p:cNvSpPr/>
          <p:nvPr/>
        </p:nvSpPr>
        <p:spPr>
          <a:xfrm>
            <a:off x="557710" y="962797"/>
            <a:ext cx="7614217" cy="1174952"/>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000000"/>
                </a:solidFill>
                <a:latin typeface="Arial"/>
                <a:ea typeface="Arial"/>
                <a:cs typeface="Arial"/>
                <a:sym typeface="Arial"/>
              </a:rPr>
              <a:t>Data types define a possible set of values and what operations can be done on them. Typically languages have primitives (basic data types from which all other data types are constructed).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400" b="0" i="0" u="none" strike="noStrike" cap="none">
                <a:solidFill>
                  <a:srgbClr val="000000"/>
                </a:solidFill>
                <a:latin typeface="Arial"/>
                <a:ea typeface="Arial"/>
                <a:cs typeface="Arial"/>
                <a:sym typeface="Arial"/>
              </a:rPr>
              <a:t>In the case of Python every value is an object but don’t confuse this for an object type</a:t>
            </a:r>
            <a:r>
              <a:rPr lang="en-US" sz="1200" b="0" i="0" u="none" strike="noStrike" cap="none">
                <a:solidFill>
                  <a:srgbClr val="000000"/>
                </a:solidFill>
                <a:latin typeface="Montserrat"/>
                <a:ea typeface="Montserrat"/>
                <a:cs typeface="Montserrat"/>
                <a:sym typeface="Montserrat"/>
              </a:rPr>
              <a:t>. </a:t>
            </a:r>
            <a:endParaRPr sz="1200" b="0" i="0" u="none" strike="noStrike" cap="none">
              <a:solidFill>
                <a:srgbClr val="000000"/>
              </a:solidFill>
              <a:latin typeface="Arial"/>
              <a:ea typeface="Arial"/>
              <a:cs typeface="Arial"/>
              <a:sym typeface="Arial"/>
            </a:endParaRPr>
          </a:p>
        </p:txBody>
      </p:sp>
      <p:grpSp>
        <p:nvGrpSpPr>
          <p:cNvPr id="702" name="Google Shape;702;p14"/>
          <p:cNvGrpSpPr/>
          <p:nvPr/>
        </p:nvGrpSpPr>
        <p:grpSpPr>
          <a:xfrm>
            <a:off x="6519809" y="163706"/>
            <a:ext cx="2290966" cy="847200"/>
            <a:chOff x="2281034" y="724796"/>
            <a:chExt cx="2290966" cy="847200"/>
          </a:xfrm>
        </p:grpSpPr>
        <p:sp>
          <p:nvSpPr>
            <p:cNvPr id="703" name="Google Shape;703;p14"/>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4" name="Google Shape;704;p14" descr="A close up of a sign&#10;&#10;Description automatically generated"/>
            <p:cNvPicPr preferRelativeResize="0"/>
            <p:nvPr/>
          </p:nvPicPr>
          <p:blipFill rotWithShape="1">
            <a:blip r:embed="rId4">
              <a:alphaModFix/>
            </a:blip>
            <a:srcRect/>
            <a:stretch/>
          </p:blipFill>
          <p:spPr>
            <a:xfrm>
              <a:off x="3738719" y="826215"/>
              <a:ext cx="648889" cy="691530"/>
            </a:xfrm>
            <a:prstGeom prst="rect">
              <a:avLst/>
            </a:prstGeom>
            <a:noFill/>
            <a:ln>
              <a:noFill/>
            </a:ln>
          </p:spPr>
        </p:pic>
        <p:pic>
          <p:nvPicPr>
            <p:cNvPr id="705" name="Google Shape;705;p14" descr="A close up of a sign&#10;&#10;Description automatically generated"/>
            <p:cNvPicPr preferRelativeResize="0"/>
            <p:nvPr/>
          </p:nvPicPr>
          <p:blipFill rotWithShape="1">
            <a:blip r:embed="rId5">
              <a:alphaModFix/>
            </a:blip>
            <a:srcRect/>
            <a:stretch/>
          </p:blipFill>
          <p:spPr>
            <a:xfrm>
              <a:off x="2445405" y="801750"/>
              <a:ext cx="1176313" cy="691530"/>
            </a:xfrm>
            <a:prstGeom prst="rect">
              <a:avLst/>
            </a:prstGeom>
            <a:noFill/>
            <a:ln>
              <a:noFill/>
            </a:ln>
          </p:spPr>
        </p:pic>
      </p:grpSp>
      <p:graphicFrame>
        <p:nvGraphicFramePr>
          <p:cNvPr id="706" name="Google Shape;706;p14"/>
          <p:cNvGraphicFramePr/>
          <p:nvPr/>
        </p:nvGraphicFramePr>
        <p:xfrm>
          <a:off x="557710" y="2203764"/>
          <a:ext cx="6437350" cy="2357650"/>
        </p:xfrm>
        <a:graphic>
          <a:graphicData uri="http://schemas.openxmlformats.org/drawingml/2006/table">
            <a:tbl>
              <a:tblPr firstRow="1" bandRow="1">
                <a:noFill/>
                <a:tableStyleId>{E9D8D96C-E8A1-47C8-BD77-FE8095AB8C9B}</a:tableStyleId>
              </a:tblPr>
              <a:tblGrid>
                <a:gridCol w="902200">
                  <a:extLst>
                    <a:ext uri="{9D8B030D-6E8A-4147-A177-3AD203B41FA5}">
                      <a16:colId xmlns:a16="http://schemas.microsoft.com/office/drawing/2014/main" val="20000"/>
                    </a:ext>
                  </a:extLst>
                </a:gridCol>
                <a:gridCol w="1182625">
                  <a:extLst>
                    <a:ext uri="{9D8B030D-6E8A-4147-A177-3AD203B41FA5}">
                      <a16:colId xmlns:a16="http://schemas.microsoft.com/office/drawing/2014/main" val="20001"/>
                    </a:ext>
                  </a:extLst>
                </a:gridCol>
                <a:gridCol w="1962900">
                  <a:extLst>
                    <a:ext uri="{9D8B030D-6E8A-4147-A177-3AD203B41FA5}">
                      <a16:colId xmlns:a16="http://schemas.microsoft.com/office/drawing/2014/main" val="20002"/>
                    </a:ext>
                  </a:extLst>
                </a:gridCol>
                <a:gridCol w="2389625">
                  <a:extLst>
                    <a:ext uri="{9D8B030D-6E8A-4147-A177-3AD203B41FA5}">
                      <a16:colId xmlns:a16="http://schemas.microsoft.com/office/drawing/2014/main" val="20003"/>
                    </a:ext>
                  </a:extLst>
                </a:gridCol>
              </a:tblGrid>
              <a:tr h="272225">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chemeClr val="accent6"/>
                          </a:solidFill>
                          <a:latin typeface="Arial"/>
                          <a:ea typeface="Arial"/>
                          <a:cs typeface="Arial"/>
                          <a:sym typeface="Arial"/>
                        </a:rPr>
                        <a:t>Data Types</a:t>
                      </a:r>
                      <a:endParaRPr sz="1200" b="1" u="none" strike="noStrike" cap="none">
                        <a:solidFill>
                          <a:schemeClr val="accent6"/>
                        </a:solidFill>
                        <a:latin typeface="Arial"/>
                        <a:ea typeface="Arial"/>
                        <a:cs typeface="Arial"/>
                        <a:sym typeface="Arial"/>
                      </a:endParaRPr>
                    </a:p>
                  </a:txBody>
                  <a:tcPr marL="6300" marR="6300" marT="6300" marB="0" anchor="ctr">
                    <a:solidFill>
                      <a:srgbClr val="102802"/>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chemeClr val="accent6"/>
                          </a:solidFill>
                          <a:latin typeface="Arial"/>
                          <a:ea typeface="Arial"/>
                          <a:cs typeface="Arial"/>
                          <a:sym typeface="Arial"/>
                        </a:rPr>
                        <a:t>Python Classes</a:t>
                      </a:r>
                      <a:endParaRPr sz="1200" b="1" u="none" strike="noStrike" cap="none">
                        <a:solidFill>
                          <a:schemeClr val="accent6"/>
                        </a:solidFill>
                        <a:latin typeface="Arial"/>
                        <a:ea typeface="Arial"/>
                        <a:cs typeface="Arial"/>
                        <a:sym typeface="Arial"/>
                      </a:endParaRPr>
                    </a:p>
                  </a:txBody>
                  <a:tcPr marL="6300" marR="6300" marT="6300" marB="0" anchor="ctr">
                    <a:solidFill>
                      <a:srgbClr val="102802"/>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chemeClr val="accent6"/>
                          </a:solidFill>
                          <a:latin typeface="Arial"/>
                          <a:ea typeface="Arial"/>
                          <a:cs typeface="Arial"/>
                          <a:sym typeface="Arial"/>
                        </a:rPr>
                        <a:t>Example</a:t>
                      </a:r>
                      <a:endParaRPr sz="1200" b="1" u="none" strike="noStrike" cap="none">
                        <a:solidFill>
                          <a:schemeClr val="accent6"/>
                        </a:solidFill>
                        <a:latin typeface="Arial"/>
                        <a:ea typeface="Arial"/>
                        <a:cs typeface="Arial"/>
                        <a:sym typeface="Arial"/>
                      </a:endParaRPr>
                    </a:p>
                  </a:txBody>
                  <a:tcPr marL="6300" marR="6300" marT="6300" marB="0" anchor="ctr">
                    <a:solidFill>
                      <a:srgbClr val="102802"/>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chemeClr val="accent6"/>
                          </a:solidFill>
                          <a:latin typeface="Arial"/>
                          <a:ea typeface="Arial"/>
                          <a:cs typeface="Arial"/>
                          <a:sym typeface="Arial"/>
                        </a:rPr>
                        <a:t>Description</a:t>
                      </a:r>
                      <a:endParaRPr sz="1200" b="1" u="none" strike="noStrike" cap="none">
                        <a:solidFill>
                          <a:schemeClr val="accent6"/>
                        </a:solidFill>
                        <a:latin typeface="Arial"/>
                        <a:ea typeface="Arial"/>
                        <a:cs typeface="Arial"/>
                        <a:sym typeface="Arial"/>
                      </a:endParaRPr>
                    </a:p>
                  </a:txBody>
                  <a:tcPr marL="6300" marR="6300" marT="6300" marB="0" anchor="ctr">
                    <a:solidFill>
                      <a:srgbClr val="102802"/>
                    </a:solidFill>
                  </a:tcPr>
                </a:tc>
                <a:extLst>
                  <a:ext uri="{0D108BD9-81ED-4DB2-BD59-A6C34878D82A}">
                    <a16:rowId xmlns:a16="http://schemas.microsoft.com/office/drawing/2014/main" val="10000"/>
                  </a:ext>
                </a:extLst>
              </a:tr>
              <a:tr h="414275">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Numeric</a:t>
                      </a:r>
                      <a:endParaRPr sz="1200" b="0" i="0" u="none" strike="noStrike" cap="none">
                        <a:solidFill>
                          <a:schemeClr val="dk1"/>
                        </a:solidFill>
                        <a:latin typeface="Arial"/>
                        <a:ea typeface="Arial"/>
                        <a:cs typeface="Arial"/>
                        <a:sym typeface="Arial"/>
                      </a:endParaRPr>
                    </a:p>
                  </a:txBody>
                  <a:tcPr marL="6300" marR="6300" marT="630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int, float, complex</a:t>
                      </a:r>
                      <a:endParaRPr sz="1200" b="0" i="0" u="none" strike="noStrike" cap="none">
                        <a:solidFill>
                          <a:schemeClr val="dk1"/>
                        </a:solidFill>
                        <a:latin typeface="Arial"/>
                        <a:ea typeface="Arial"/>
                        <a:cs typeface="Arial"/>
                        <a:sym typeface="Arial"/>
                      </a:endParaRPr>
                    </a:p>
                  </a:txBody>
                  <a:tcPr marL="6300" marR="6300" marT="630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6"/>
                          </a:solidFill>
                          <a:highlight>
                            <a:srgbClr val="000000"/>
                          </a:highlight>
                          <a:latin typeface="Arial"/>
                          <a:ea typeface="Arial"/>
                          <a:cs typeface="Arial"/>
                          <a:sym typeface="Arial"/>
                        </a:rPr>
                        <a:t>20, 20.5,2</a:t>
                      </a:r>
                      <a:r>
                        <a:rPr lang="en-US" sz="1200" b="0" i="0" u="none" strike="noStrike" cap="none">
                          <a:solidFill>
                            <a:srgbClr val="46E2CE"/>
                          </a:solidFill>
                          <a:highlight>
                            <a:srgbClr val="000000"/>
                          </a:highlight>
                          <a:latin typeface="Arial"/>
                          <a:ea typeface="Arial"/>
                          <a:cs typeface="Arial"/>
                          <a:sym typeface="Arial"/>
                        </a:rPr>
                        <a:t>+</a:t>
                      </a:r>
                      <a:r>
                        <a:rPr lang="en-US" sz="1200" b="0" i="0" u="none" strike="noStrike" cap="none">
                          <a:solidFill>
                            <a:schemeClr val="accent6"/>
                          </a:solidFill>
                          <a:highlight>
                            <a:srgbClr val="000000"/>
                          </a:highlight>
                          <a:latin typeface="Arial"/>
                          <a:ea typeface="Arial"/>
                          <a:cs typeface="Arial"/>
                          <a:sym typeface="Arial"/>
                        </a:rPr>
                        <a:t>5</a:t>
                      </a:r>
                      <a:r>
                        <a:rPr lang="en-US" sz="1200" b="0" i="0" u="none" strike="noStrike" cap="none">
                          <a:solidFill>
                            <a:srgbClr val="46E2CE"/>
                          </a:solidFill>
                          <a:highlight>
                            <a:srgbClr val="000000"/>
                          </a:highlight>
                          <a:latin typeface="Arial"/>
                          <a:ea typeface="Arial"/>
                          <a:cs typeface="Arial"/>
                          <a:sym typeface="Arial"/>
                        </a:rPr>
                        <a:t>j</a:t>
                      </a:r>
                      <a:endParaRPr sz="1200" b="0" i="0" u="none" strike="noStrike" cap="none">
                        <a:solidFill>
                          <a:srgbClr val="46E2CE"/>
                        </a:solidFill>
                        <a:highlight>
                          <a:srgbClr val="000000"/>
                        </a:highlight>
                        <a:latin typeface="Arial"/>
                        <a:ea typeface="Arial"/>
                        <a:cs typeface="Arial"/>
                        <a:sym typeface="Arial"/>
                      </a:endParaRPr>
                    </a:p>
                  </a:txBody>
                  <a:tcPr marL="6300" marR="6300" marT="630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holds numeric values</a:t>
                      </a:r>
                      <a:endParaRPr sz="1200" b="0" i="0" u="none" strike="noStrike" cap="none">
                        <a:solidFill>
                          <a:schemeClr val="dk1"/>
                        </a:solidFill>
                        <a:latin typeface="Arial"/>
                        <a:ea typeface="Arial"/>
                        <a:cs typeface="Arial"/>
                        <a:sym typeface="Arial"/>
                      </a:endParaRPr>
                    </a:p>
                  </a:txBody>
                  <a:tcPr marL="6300" marR="6300" marT="6300" marB="0" anchor="ctr"/>
                </a:tc>
                <a:extLst>
                  <a:ext uri="{0D108BD9-81ED-4DB2-BD59-A6C34878D82A}">
                    <a16:rowId xmlns:a16="http://schemas.microsoft.com/office/drawing/2014/main" val="10001"/>
                  </a:ext>
                </a:extLst>
              </a:tr>
              <a:tr h="210650">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String</a:t>
                      </a:r>
                      <a:endParaRPr sz="1200" b="0" i="0" u="none" strike="noStrike" cap="none">
                        <a:solidFill>
                          <a:schemeClr val="dk1"/>
                        </a:solidFill>
                        <a:latin typeface="Arial"/>
                        <a:ea typeface="Arial"/>
                        <a:cs typeface="Arial"/>
                        <a:sym typeface="Arial"/>
                      </a:endParaRPr>
                    </a:p>
                  </a:txBody>
                  <a:tcPr marL="6300" marR="6300" marT="630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str</a:t>
                      </a:r>
                      <a:endParaRPr sz="1200" b="0" i="0" u="none" strike="noStrike" cap="none">
                        <a:solidFill>
                          <a:schemeClr val="dk1"/>
                        </a:solidFill>
                        <a:latin typeface="Arial"/>
                        <a:ea typeface="Arial"/>
                        <a:cs typeface="Arial"/>
                        <a:sym typeface="Arial"/>
                      </a:endParaRPr>
                    </a:p>
                  </a:txBody>
                  <a:tcPr marL="6300" marR="6300" marT="630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accent6"/>
                          </a:solidFill>
                          <a:highlight>
                            <a:srgbClr val="000000"/>
                          </a:highlight>
                          <a:latin typeface="Arial"/>
                          <a:ea typeface="Arial"/>
                          <a:cs typeface="Arial"/>
                          <a:sym typeface="Arial"/>
                        </a:rPr>
                        <a:t>"apple"</a:t>
                      </a:r>
                      <a:endParaRPr sz="1200" b="0" i="0" u="none" strike="noStrike" cap="none">
                        <a:solidFill>
                          <a:schemeClr val="accent6"/>
                        </a:solidFill>
                        <a:highlight>
                          <a:srgbClr val="000000"/>
                        </a:highlight>
                        <a:latin typeface="Arial"/>
                        <a:ea typeface="Arial"/>
                        <a:cs typeface="Arial"/>
                        <a:sym typeface="Arial"/>
                      </a:endParaRPr>
                    </a:p>
                  </a:txBody>
                  <a:tcPr marL="6300" marR="6300" marT="630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holds sequence of characters</a:t>
                      </a:r>
                      <a:endParaRPr sz="1200" b="0" i="0" u="none" strike="noStrike" cap="none">
                        <a:solidFill>
                          <a:schemeClr val="dk1"/>
                        </a:solidFill>
                        <a:latin typeface="Arial"/>
                        <a:ea typeface="Arial"/>
                        <a:cs typeface="Arial"/>
                        <a:sym typeface="Arial"/>
                      </a:endParaRPr>
                    </a:p>
                  </a:txBody>
                  <a:tcPr marL="6300" marR="6300" marT="6300" marB="0" anchor="ctr"/>
                </a:tc>
                <a:extLst>
                  <a:ext uri="{0D108BD9-81ED-4DB2-BD59-A6C34878D82A}">
                    <a16:rowId xmlns:a16="http://schemas.microsoft.com/office/drawing/2014/main" val="10002"/>
                  </a:ext>
                </a:extLst>
              </a:tr>
              <a:tr h="414275">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Sequence</a:t>
                      </a:r>
                      <a:endParaRPr sz="1200" b="0" i="0" u="none" strike="noStrike" cap="none">
                        <a:solidFill>
                          <a:schemeClr val="dk1"/>
                        </a:solidFill>
                        <a:latin typeface="Arial"/>
                        <a:ea typeface="Arial"/>
                        <a:cs typeface="Arial"/>
                        <a:sym typeface="Arial"/>
                      </a:endParaRPr>
                    </a:p>
                  </a:txBody>
                  <a:tcPr marL="6300" marR="6300" marT="630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list, tuple, range</a:t>
                      </a:r>
                      <a:endParaRPr sz="1200" b="0" i="0" u="none" strike="noStrike" cap="none">
                        <a:solidFill>
                          <a:schemeClr val="dk1"/>
                        </a:solidFill>
                        <a:latin typeface="Arial"/>
                        <a:ea typeface="Arial"/>
                        <a:cs typeface="Arial"/>
                        <a:sym typeface="Arial"/>
                      </a:endParaRPr>
                    </a:p>
                  </a:txBody>
                  <a:tcPr marL="6300" marR="6300" marT="630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00"/>
                          </a:solidFill>
                          <a:highlight>
                            <a:srgbClr val="000000"/>
                          </a:highlight>
                          <a:latin typeface="Arial"/>
                          <a:ea typeface="Arial"/>
                          <a:cs typeface="Arial"/>
                          <a:sym typeface="Arial"/>
                        </a:rPr>
                        <a:t>[</a:t>
                      </a:r>
                      <a:r>
                        <a:rPr lang="en-US" sz="1200" b="0" i="0" u="none" strike="noStrike" cap="none">
                          <a:solidFill>
                            <a:schemeClr val="accent6"/>
                          </a:solidFill>
                          <a:highlight>
                            <a:srgbClr val="000000"/>
                          </a:highlight>
                          <a:latin typeface="Arial"/>
                          <a:ea typeface="Arial"/>
                          <a:cs typeface="Arial"/>
                          <a:sym typeface="Arial"/>
                        </a:rPr>
                        <a:t>"apple", "banana“</a:t>
                      </a:r>
                      <a:r>
                        <a:rPr lang="en-US" sz="1200" b="0" i="0" u="none" strike="noStrike" cap="none">
                          <a:solidFill>
                            <a:srgbClr val="FFFF00"/>
                          </a:solidFill>
                          <a:highlight>
                            <a:srgbClr val="000000"/>
                          </a:highlight>
                          <a:latin typeface="Arial"/>
                          <a:ea typeface="Arial"/>
                          <a:cs typeface="Arial"/>
                          <a:sym typeface="Arial"/>
                        </a:rPr>
                        <a:t>]</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00"/>
                          </a:solidFill>
                          <a:highlight>
                            <a:srgbClr val="000000"/>
                          </a:highlight>
                          <a:latin typeface="Arial"/>
                          <a:ea typeface="Arial"/>
                          <a:cs typeface="Arial"/>
                          <a:sym typeface="Arial"/>
                        </a:rPr>
                        <a:t>(</a:t>
                      </a:r>
                      <a:r>
                        <a:rPr lang="en-US" sz="1200" b="0" i="0" u="none" strike="noStrike" cap="none">
                          <a:solidFill>
                            <a:schemeClr val="accent6"/>
                          </a:solidFill>
                          <a:highlight>
                            <a:srgbClr val="000000"/>
                          </a:highlight>
                          <a:latin typeface="Arial"/>
                          <a:ea typeface="Arial"/>
                          <a:cs typeface="Arial"/>
                          <a:sym typeface="Arial"/>
                        </a:rPr>
                        <a:t>"apple", "banana“)</a:t>
                      </a:r>
                      <a:endParaRPr sz="1200" b="0" i="0" u="none" strike="noStrike" cap="none">
                        <a:solidFill>
                          <a:schemeClr val="accent6"/>
                        </a:solidFill>
                        <a:highlight>
                          <a:srgbClr val="000000"/>
                        </a:highlight>
                        <a:latin typeface="Arial"/>
                        <a:ea typeface="Arial"/>
                        <a:cs typeface="Arial"/>
                        <a:sym typeface="Arial"/>
                      </a:endParaRPr>
                    </a:p>
                  </a:txBody>
                  <a:tcPr marL="6300" marR="6300" marT="630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holds collection of items</a:t>
                      </a:r>
                      <a:endParaRPr sz="1200" b="0" i="0" u="none" strike="noStrike" cap="none">
                        <a:solidFill>
                          <a:schemeClr val="dk1"/>
                        </a:solidFill>
                        <a:latin typeface="Arial"/>
                        <a:ea typeface="Arial"/>
                        <a:cs typeface="Arial"/>
                        <a:sym typeface="Arial"/>
                      </a:endParaRPr>
                    </a:p>
                  </a:txBody>
                  <a:tcPr marL="6300" marR="6300" marT="6300" marB="0" anchor="ctr"/>
                </a:tc>
                <a:extLst>
                  <a:ext uri="{0D108BD9-81ED-4DB2-BD59-A6C34878D82A}">
                    <a16:rowId xmlns:a16="http://schemas.microsoft.com/office/drawing/2014/main" val="10003"/>
                  </a:ext>
                </a:extLst>
              </a:tr>
              <a:tr h="210650">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Mapping</a:t>
                      </a:r>
                      <a:endParaRPr sz="1200" b="0" i="0" u="none" strike="noStrike" cap="none">
                        <a:solidFill>
                          <a:schemeClr val="dk1"/>
                        </a:solidFill>
                        <a:latin typeface="Arial"/>
                        <a:ea typeface="Arial"/>
                        <a:cs typeface="Arial"/>
                        <a:sym typeface="Arial"/>
                      </a:endParaRPr>
                    </a:p>
                  </a:txBody>
                  <a:tcPr marL="6300" marR="6300" marT="630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dict</a:t>
                      </a:r>
                      <a:endParaRPr sz="1200" b="0" i="0" u="none" strike="noStrike" cap="none">
                        <a:solidFill>
                          <a:schemeClr val="dk1"/>
                        </a:solidFill>
                        <a:latin typeface="Arial"/>
                        <a:ea typeface="Arial"/>
                        <a:cs typeface="Arial"/>
                        <a:sym typeface="Arial"/>
                      </a:endParaRPr>
                    </a:p>
                  </a:txBody>
                  <a:tcPr marL="6300" marR="6300" marT="630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00"/>
                          </a:solidFill>
                          <a:highlight>
                            <a:srgbClr val="000000"/>
                          </a:highlight>
                          <a:latin typeface="Arial"/>
                          <a:ea typeface="Arial"/>
                          <a:cs typeface="Arial"/>
                          <a:sym typeface="Arial"/>
                        </a:rPr>
                        <a:t>{</a:t>
                      </a:r>
                      <a:r>
                        <a:rPr lang="en-US" sz="1200" b="0" i="0" u="none" strike="noStrike" cap="none">
                          <a:solidFill>
                            <a:schemeClr val="accent6"/>
                          </a:solidFill>
                          <a:highlight>
                            <a:srgbClr val="000000"/>
                          </a:highlight>
                          <a:latin typeface="Arial"/>
                          <a:ea typeface="Arial"/>
                          <a:cs typeface="Arial"/>
                          <a:sym typeface="Arial"/>
                        </a:rPr>
                        <a:t>"name" : "John", "age" : </a:t>
                      </a:r>
                      <a:r>
                        <a:rPr lang="en-US" sz="1200" b="0" i="0" u="none" strike="noStrike" cap="none">
                          <a:solidFill>
                            <a:srgbClr val="46E2CE"/>
                          </a:solidFill>
                          <a:highlight>
                            <a:srgbClr val="000000"/>
                          </a:highlight>
                          <a:latin typeface="Arial"/>
                          <a:ea typeface="Arial"/>
                          <a:cs typeface="Arial"/>
                          <a:sym typeface="Arial"/>
                        </a:rPr>
                        <a:t>36</a:t>
                      </a:r>
                      <a:r>
                        <a:rPr lang="en-US" sz="1200" b="0" i="0" u="none" strike="noStrike" cap="none">
                          <a:solidFill>
                            <a:srgbClr val="FFFF00"/>
                          </a:solidFill>
                          <a:highlight>
                            <a:srgbClr val="000000"/>
                          </a:highlight>
                          <a:latin typeface="Arial"/>
                          <a:ea typeface="Arial"/>
                          <a:cs typeface="Arial"/>
                          <a:sym typeface="Arial"/>
                        </a:rPr>
                        <a:t>}</a:t>
                      </a:r>
                      <a:endParaRPr sz="1200" b="0" i="0" u="none" strike="noStrike" cap="none">
                        <a:solidFill>
                          <a:srgbClr val="FFFF00"/>
                        </a:solidFill>
                        <a:highlight>
                          <a:srgbClr val="000000"/>
                        </a:highlight>
                        <a:latin typeface="Arial"/>
                        <a:ea typeface="Arial"/>
                        <a:cs typeface="Arial"/>
                        <a:sym typeface="Arial"/>
                      </a:endParaRPr>
                    </a:p>
                  </a:txBody>
                  <a:tcPr marL="6300" marR="6300" marT="630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holds data in key-value pair form</a:t>
                      </a:r>
                      <a:endParaRPr sz="1200" b="0" i="0" u="none" strike="noStrike" cap="none">
                        <a:solidFill>
                          <a:schemeClr val="dk1"/>
                        </a:solidFill>
                        <a:latin typeface="Arial"/>
                        <a:ea typeface="Arial"/>
                        <a:cs typeface="Arial"/>
                        <a:sym typeface="Arial"/>
                      </a:endParaRPr>
                    </a:p>
                  </a:txBody>
                  <a:tcPr marL="6300" marR="6300" marT="6300" marB="0" anchor="ctr"/>
                </a:tc>
                <a:extLst>
                  <a:ext uri="{0D108BD9-81ED-4DB2-BD59-A6C34878D82A}">
                    <a16:rowId xmlns:a16="http://schemas.microsoft.com/office/drawing/2014/main" val="10004"/>
                  </a:ext>
                </a:extLst>
              </a:tr>
              <a:tr h="210650">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Boolean</a:t>
                      </a:r>
                      <a:endParaRPr sz="1200" b="0" i="0" u="none" strike="noStrike" cap="none">
                        <a:solidFill>
                          <a:schemeClr val="dk1"/>
                        </a:solidFill>
                        <a:latin typeface="Arial"/>
                        <a:ea typeface="Arial"/>
                        <a:cs typeface="Arial"/>
                        <a:sym typeface="Arial"/>
                      </a:endParaRPr>
                    </a:p>
                  </a:txBody>
                  <a:tcPr marL="6300" marR="6300" marT="630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bool</a:t>
                      </a:r>
                      <a:endParaRPr sz="1200" b="0" i="0" u="none" strike="noStrike" cap="none">
                        <a:solidFill>
                          <a:schemeClr val="dk1"/>
                        </a:solidFill>
                        <a:latin typeface="Arial"/>
                        <a:ea typeface="Arial"/>
                        <a:cs typeface="Arial"/>
                        <a:sym typeface="Arial"/>
                      </a:endParaRPr>
                    </a:p>
                  </a:txBody>
                  <a:tcPr marL="6300" marR="6300" marT="630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92D050"/>
                          </a:solidFill>
                          <a:highlight>
                            <a:srgbClr val="000000"/>
                          </a:highlight>
                          <a:latin typeface="Arial"/>
                          <a:ea typeface="Arial"/>
                          <a:cs typeface="Arial"/>
                          <a:sym typeface="Arial"/>
                        </a:rPr>
                        <a:t>True, False</a:t>
                      </a:r>
                      <a:endParaRPr sz="1200" b="0" i="0" u="none" strike="noStrike" cap="none">
                        <a:solidFill>
                          <a:srgbClr val="92D050"/>
                        </a:solidFill>
                        <a:highlight>
                          <a:srgbClr val="000000"/>
                        </a:highlight>
                        <a:latin typeface="Arial"/>
                        <a:ea typeface="Arial"/>
                        <a:cs typeface="Arial"/>
                        <a:sym typeface="Arial"/>
                      </a:endParaRPr>
                    </a:p>
                  </a:txBody>
                  <a:tcPr marL="6300" marR="6300" marT="630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holds either True or False</a:t>
                      </a:r>
                      <a:endParaRPr sz="1200" b="0" i="0" u="none" strike="noStrike" cap="none">
                        <a:solidFill>
                          <a:schemeClr val="dk1"/>
                        </a:solidFill>
                        <a:latin typeface="Arial"/>
                        <a:ea typeface="Arial"/>
                        <a:cs typeface="Arial"/>
                        <a:sym typeface="Arial"/>
                      </a:endParaRPr>
                    </a:p>
                  </a:txBody>
                  <a:tcPr marL="6300" marR="6300" marT="6300" marB="0" anchor="ctr"/>
                </a:tc>
                <a:extLst>
                  <a:ext uri="{0D108BD9-81ED-4DB2-BD59-A6C34878D82A}">
                    <a16:rowId xmlns:a16="http://schemas.microsoft.com/office/drawing/2014/main" val="10005"/>
                  </a:ext>
                </a:extLst>
              </a:tr>
              <a:tr h="210650">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Set</a:t>
                      </a:r>
                      <a:endParaRPr sz="1200" b="0" i="0" u="none" strike="noStrike" cap="none">
                        <a:solidFill>
                          <a:schemeClr val="dk1"/>
                        </a:solidFill>
                        <a:latin typeface="Arial"/>
                        <a:ea typeface="Arial"/>
                        <a:cs typeface="Arial"/>
                        <a:sym typeface="Arial"/>
                      </a:endParaRPr>
                    </a:p>
                  </a:txBody>
                  <a:tcPr marL="6300" marR="6300" marT="630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set, frozeenset</a:t>
                      </a:r>
                      <a:endParaRPr sz="1200" b="0" i="0" u="none" strike="noStrike" cap="none">
                        <a:solidFill>
                          <a:schemeClr val="dk1"/>
                        </a:solidFill>
                        <a:latin typeface="Arial"/>
                        <a:ea typeface="Arial"/>
                        <a:cs typeface="Arial"/>
                        <a:sym typeface="Arial"/>
                      </a:endParaRPr>
                    </a:p>
                  </a:txBody>
                  <a:tcPr marL="6300" marR="6300" marT="630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00"/>
                          </a:solidFill>
                          <a:highlight>
                            <a:srgbClr val="000000"/>
                          </a:highlight>
                          <a:latin typeface="Arial"/>
                          <a:ea typeface="Arial"/>
                          <a:cs typeface="Arial"/>
                          <a:sym typeface="Arial"/>
                        </a:rPr>
                        <a:t>{</a:t>
                      </a:r>
                      <a:r>
                        <a:rPr lang="en-US" sz="1200" b="0" i="0" u="none" strike="noStrike" cap="none">
                          <a:solidFill>
                            <a:schemeClr val="accent6"/>
                          </a:solidFill>
                          <a:highlight>
                            <a:srgbClr val="000000"/>
                          </a:highlight>
                          <a:latin typeface="Arial"/>
                          <a:ea typeface="Arial"/>
                          <a:cs typeface="Arial"/>
                          <a:sym typeface="Arial"/>
                        </a:rPr>
                        <a:t>"apple", "banana“</a:t>
                      </a:r>
                      <a:r>
                        <a:rPr lang="en-US" sz="1200" b="0" i="0" u="none" strike="noStrike" cap="none">
                          <a:solidFill>
                            <a:srgbClr val="FFFF00"/>
                          </a:solidFill>
                          <a:highlight>
                            <a:srgbClr val="000000"/>
                          </a:highlight>
                          <a:latin typeface="Arial"/>
                          <a:ea typeface="Arial"/>
                          <a:cs typeface="Arial"/>
                          <a:sym typeface="Arial"/>
                        </a:rPr>
                        <a:t>}</a:t>
                      </a:r>
                      <a:endParaRPr sz="1200" b="0" i="0" u="none" strike="noStrike" cap="none">
                        <a:solidFill>
                          <a:srgbClr val="FFFF00"/>
                        </a:solidFill>
                        <a:highlight>
                          <a:srgbClr val="000000"/>
                        </a:highlight>
                        <a:latin typeface="Arial"/>
                        <a:ea typeface="Arial"/>
                        <a:cs typeface="Arial"/>
                        <a:sym typeface="Arial"/>
                      </a:endParaRPr>
                    </a:p>
                  </a:txBody>
                  <a:tcPr marL="6300" marR="6300" marT="630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hold collection of unique items</a:t>
                      </a:r>
                      <a:endParaRPr sz="1200" b="0" i="0" u="none" strike="noStrike" cap="none">
                        <a:solidFill>
                          <a:schemeClr val="dk1"/>
                        </a:solidFill>
                        <a:latin typeface="Arial"/>
                        <a:ea typeface="Arial"/>
                        <a:cs typeface="Arial"/>
                        <a:sym typeface="Arial"/>
                      </a:endParaRPr>
                    </a:p>
                  </a:txBody>
                  <a:tcPr marL="6300" marR="6300" marT="6300" marB="0" anchor="ctr"/>
                </a:tc>
                <a:extLst>
                  <a:ext uri="{0D108BD9-81ED-4DB2-BD59-A6C34878D82A}">
                    <a16:rowId xmlns:a16="http://schemas.microsoft.com/office/drawing/2014/main" val="10006"/>
                  </a:ext>
                </a:extLst>
              </a:tr>
              <a:tr h="414275">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Binary</a:t>
                      </a:r>
                      <a:endParaRPr sz="1200" b="0" i="0" u="none" strike="noStrike" cap="none">
                        <a:solidFill>
                          <a:schemeClr val="dk1"/>
                        </a:solidFill>
                        <a:latin typeface="Arial"/>
                        <a:ea typeface="Arial"/>
                        <a:cs typeface="Arial"/>
                        <a:sym typeface="Arial"/>
                      </a:endParaRPr>
                    </a:p>
                  </a:txBody>
                  <a:tcPr marL="6300" marR="6300" marT="630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bytes, bytearray, memoryview</a:t>
                      </a:r>
                      <a:endParaRPr sz="1200" b="0" i="0" u="none" strike="noStrike" cap="none">
                        <a:solidFill>
                          <a:schemeClr val="dk1"/>
                        </a:solidFill>
                        <a:latin typeface="Arial"/>
                        <a:ea typeface="Arial"/>
                        <a:cs typeface="Arial"/>
                        <a:sym typeface="Arial"/>
                      </a:endParaRPr>
                    </a:p>
                  </a:txBody>
                  <a:tcPr marL="6300" marR="6300" marT="630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00"/>
                          </a:solidFill>
                          <a:highlight>
                            <a:srgbClr val="000000"/>
                          </a:highlight>
                          <a:latin typeface="Arial"/>
                          <a:ea typeface="Arial"/>
                          <a:cs typeface="Arial"/>
                          <a:sym typeface="Arial"/>
                        </a:rPr>
                        <a:t>b</a:t>
                      </a:r>
                      <a:r>
                        <a:rPr lang="en-US" sz="1200" b="0" i="0" u="none" strike="noStrike" cap="none">
                          <a:solidFill>
                            <a:schemeClr val="accent6"/>
                          </a:solidFill>
                          <a:highlight>
                            <a:srgbClr val="000000"/>
                          </a:highlight>
                          <a:latin typeface="Arial"/>
                          <a:ea typeface="Arial"/>
                          <a:cs typeface="Arial"/>
                          <a:sym typeface="Arial"/>
                        </a:rPr>
                        <a:t>"Hello"</a:t>
                      </a:r>
                      <a:endParaRPr sz="1200" b="0" i="0" u="none" strike="noStrike" cap="none">
                        <a:solidFill>
                          <a:schemeClr val="accent6"/>
                        </a:solidFill>
                        <a:highlight>
                          <a:srgbClr val="000000"/>
                        </a:highlight>
                        <a:latin typeface="Arial"/>
                        <a:ea typeface="Arial"/>
                        <a:cs typeface="Arial"/>
                        <a:sym typeface="Arial"/>
                      </a:endParaRPr>
                    </a:p>
                  </a:txBody>
                  <a:tcPr marL="6300" marR="6300" marT="6300" marB="0" anchor="ct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Hold binary (non-printable) data</a:t>
                      </a:r>
                      <a:endParaRPr sz="1200" b="0" i="0" u="none" strike="noStrike" cap="none">
                        <a:solidFill>
                          <a:schemeClr val="dk1"/>
                        </a:solidFill>
                        <a:latin typeface="Arial"/>
                        <a:ea typeface="Arial"/>
                        <a:cs typeface="Arial"/>
                        <a:sym typeface="Arial"/>
                      </a:endParaRPr>
                    </a:p>
                  </a:txBody>
                  <a:tcPr marL="6300" marR="6300" marT="6300" marB="0" anchor="ctr"/>
                </a:tc>
                <a:extLst>
                  <a:ext uri="{0D108BD9-81ED-4DB2-BD59-A6C34878D82A}">
                    <a16:rowId xmlns:a16="http://schemas.microsoft.com/office/drawing/2014/main" val="10007"/>
                  </a:ext>
                </a:extLst>
              </a:tr>
            </a:tbl>
          </a:graphicData>
        </a:graphic>
      </p:graphicFrame>
      <p:sp>
        <p:nvSpPr>
          <p:cNvPr id="707" name="Google Shape;707;p14"/>
          <p:cNvSpPr txBox="1"/>
          <p:nvPr/>
        </p:nvSpPr>
        <p:spPr>
          <a:xfrm>
            <a:off x="7219571" y="2888731"/>
            <a:ext cx="1924429" cy="769401"/>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FF9B00"/>
                </a:solidFill>
                <a:latin typeface="Consolas"/>
                <a:ea typeface="Consolas"/>
                <a:cs typeface="Consolas"/>
                <a:sym typeface="Consolas"/>
              </a:rPr>
              <a:t>number</a:t>
            </a:r>
            <a:r>
              <a:rPr lang="en-US" sz="1100" b="0" i="0" u="none" strike="noStrike" cap="none">
                <a:solidFill>
                  <a:srgbClr val="F7F7F7"/>
                </a:solidFill>
                <a:latin typeface="Consolas"/>
                <a:ea typeface="Consolas"/>
                <a:cs typeface="Consolas"/>
                <a:sym typeface="Consolas"/>
              </a:rPr>
              <a:t> </a:t>
            </a:r>
            <a:r>
              <a:rPr lang="en-US" sz="1100" b="0" i="0" u="none" strike="noStrike" cap="none">
                <a:solidFill>
                  <a:srgbClr val="00FFF3"/>
                </a:solidFill>
                <a:latin typeface="Consolas"/>
                <a:ea typeface="Consolas"/>
                <a:cs typeface="Consolas"/>
                <a:sym typeface="Consolas"/>
              </a:rPr>
              <a:t>=</a:t>
            </a:r>
            <a:r>
              <a:rPr lang="en-US" sz="1100" b="0" i="0" u="none" strike="noStrike" cap="none">
                <a:solidFill>
                  <a:srgbClr val="F7F7F7"/>
                </a:solidFill>
                <a:latin typeface="Consolas"/>
                <a:ea typeface="Consolas"/>
                <a:cs typeface="Consolas"/>
                <a:sym typeface="Consolas"/>
              </a:rPr>
              <a:t> </a:t>
            </a:r>
            <a:r>
              <a:rPr lang="en-US" sz="1100" b="0" i="0" u="none" strike="noStrike" cap="none">
                <a:solidFill>
                  <a:srgbClr val="FFFFFF"/>
                </a:solidFill>
                <a:latin typeface="Consolas"/>
                <a:ea typeface="Consolas"/>
                <a:cs typeface="Consolas"/>
                <a:sym typeface="Consolas"/>
              </a:rPr>
              <a:t>20</a:t>
            </a:r>
            <a:endParaRPr sz="1100" b="0" i="0" u="none" strike="noStrike" cap="none">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0" u="none" strike="noStrike" cap="none">
                <a:solidFill>
                  <a:srgbClr val="FF9B00"/>
                </a:solidFill>
                <a:latin typeface="Consolas"/>
                <a:ea typeface="Consolas"/>
                <a:cs typeface="Consolas"/>
                <a:sym typeface="Consolas"/>
              </a:rPr>
              <a:t>fruit</a:t>
            </a:r>
            <a:r>
              <a:rPr lang="en-US" sz="1100" b="0" i="0" u="none" strike="noStrike" cap="none">
                <a:solidFill>
                  <a:srgbClr val="F7F7F7"/>
                </a:solidFill>
                <a:latin typeface="Consolas"/>
                <a:ea typeface="Consolas"/>
                <a:cs typeface="Consolas"/>
                <a:sym typeface="Consolas"/>
              </a:rPr>
              <a:t> </a:t>
            </a:r>
            <a:r>
              <a:rPr lang="en-US" sz="1100" b="0" i="0" u="none" strike="noStrike" cap="none">
                <a:solidFill>
                  <a:srgbClr val="00FFF3"/>
                </a:solidFill>
                <a:latin typeface="Consolas"/>
                <a:ea typeface="Consolas"/>
                <a:cs typeface="Consolas"/>
                <a:sym typeface="Consolas"/>
              </a:rPr>
              <a:t>=</a:t>
            </a:r>
            <a:r>
              <a:rPr lang="en-US" sz="1100" b="0" i="0" u="none" strike="noStrike" cap="none">
                <a:solidFill>
                  <a:srgbClr val="F7F7F7"/>
                </a:solidFill>
                <a:latin typeface="Consolas"/>
                <a:ea typeface="Consolas"/>
                <a:cs typeface="Consolas"/>
                <a:sym typeface="Consolas"/>
              </a:rPr>
              <a:t> </a:t>
            </a:r>
            <a:r>
              <a:rPr lang="en-US" sz="1100" b="0" i="0" u="none" strike="noStrike" cap="none">
                <a:solidFill>
                  <a:srgbClr val="FFFFFF"/>
                </a:solidFill>
                <a:latin typeface="Consolas"/>
                <a:ea typeface="Consolas"/>
                <a:cs typeface="Consolas"/>
                <a:sym typeface="Consolas"/>
              </a:rPr>
              <a:t>"pear"</a:t>
            </a:r>
            <a:endParaRPr/>
          </a:p>
          <a:p>
            <a:pPr marL="0" marR="0" lvl="0" indent="0" algn="l" rtl="0">
              <a:lnSpc>
                <a:spcPct val="100000"/>
              </a:lnSpc>
              <a:spcBef>
                <a:spcPts val="0"/>
              </a:spcBef>
              <a:spcAft>
                <a:spcPts val="0"/>
              </a:spcAft>
              <a:buNone/>
            </a:pPr>
            <a:r>
              <a:rPr lang="en-US" sz="1100" b="0" i="0" u="none" strike="noStrike" cap="none">
                <a:solidFill>
                  <a:srgbClr val="FFFF00"/>
                </a:solidFill>
                <a:latin typeface="Consolas"/>
                <a:ea typeface="Consolas"/>
                <a:cs typeface="Consolas"/>
                <a:sym typeface="Consolas"/>
              </a:rPr>
              <a:t>print</a:t>
            </a:r>
            <a:r>
              <a:rPr lang="en-US" sz="1100" b="0" i="0" u="none" strike="noStrike" cap="none">
                <a:solidFill>
                  <a:srgbClr val="F7F7F7"/>
                </a:solidFill>
                <a:latin typeface="Consolas"/>
                <a:ea typeface="Consolas"/>
                <a:cs typeface="Consolas"/>
                <a:sym typeface="Consolas"/>
              </a:rPr>
              <a:t>(</a:t>
            </a:r>
            <a:r>
              <a:rPr lang="en-US" sz="1100" b="0" i="0" u="none" strike="noStrike" cap="none">
                <a:solidFill>
                  <a:srgbClr val="00E00E"/>
                </a:solidFill>
                <a:latin typeface="Consolas"/>
                <a:ea typeface="Consolas"/>
                <a:cs typeface="Consolas"/>
                <a:sym typeface="Consolas"/>
              </a:rPr>
              <a:t>type</a:t>
            </a:r>
            <a:r>
              <a:rPr lang="en-US" sz="1100" b="0" i="0" u="none" strike="noStrike" cap="none">
                <a:solidFill>
                  <a:srgbClr val="F7F7F7"/>
                </a:solidFill>
                <a:latin typeface="Consolas"/>
                <a:ea typeface="Consolas"/>
                <a:cs typeface="Consolas"/>
                <a:sym typeface="Consolas"/>
              </a:rPr>
              <a:t>(</a:t>
            </a:r>
            <a:r>
              <a:rPr lang="en-US" sz="1100" b="0" i="0" u="none" strike="noStrike" cap="none">
                <a:solidFill>
                  <a:srgbClr val="FF9B00"/>
                </a:solidFill>
                <a:latin typeface="Consolas"/>
                <a:ea typeface="Consolas"/>
                <a:cs typeface="Consolas"/>
                <a:sym typeface="Consolas"/>
              </a:rPr>
              <a:t>fruit</a:t>
            </a:r>
            <a:r>
              <a:rPr lang="en-US" sz="1100" b="0" i="0" u="none" strike="noStrike" cap="none">
                <a:solidFill>
                  <a:srgbClr val="F7F7F7"/>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100" b="0" i="1" u="none" strike="noStrike" cap="none">
                <a:solidFill>
                  <a:srgbClr val="8E8E8E"/>
                </a:solidFill>
                <a:latin typeface="Consolas"/>
                <a:ea typeface="Consolas"/>
                <a:cs typeface="Consolas"/>
                <a:sym typeface="Consolas"/>
              </a:rPr>
              <a:t># type &lt;class‘string’&gt;</a:t>
            </a:r>
            <a:endParaRPr sz="1100" b="0" i="0" u="none" strike="noStrike" cap="none">
              <a:solidFill>
                <a:srgbClr val="F7F7F7"/>
              </a:solidFill>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pic>
        <p:nvPicPr>
          <p:cNvPr id="712" name="Google Shape;712;p33" descr="A white rectangular object with black border&#10;&#10;Description automatically generated"/>
          <p:cNvPicPr preferRelativeResize="0"/>
          <p:nvPr/>
        </p:nvPicPr>
        <p:blipFill rotWithShape="1">
          <a:blip r:embed="rId3">
            <a:alphaModFix/>
          </a:blip>
          <a:srcRect l="7127" t="9965" r="6693" b="9963"/>
          <a:stretch/>
        </p:blipFill>
        <p:spPr>
          <a:xfrm>
            <a:off x="333225" y="211815"/>
            <a:ext cx="8278477" cy="4550576"/>
          </a:xfrm>
          <a:prstGeom prst="rect">
            <a:avLst/>
          </a:prstGeom>
          <a:noFill/>
          <a:ln>
            <a:noFill/>
          </a:ln>
        </p:spPr>
      </p:pic>
      <p:sp>
        <p:nvSpPr>
          <p:cNvPr id="713" name="Google Shape;713;p33"/>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Arithmetic operations</a:t>
            </a:r>
            <a:endParaRPr sz="2000" b="0" i="0" u="none" strike="noStrike" cap="none">
              <a:solidFill>
                <a:schemeClr val="dk1"/>
              </a:solidFill>
              <a:latin typeface="Poppins Medium"/>
              <a:ea typeface="Poppins Medium"/>
              <a:cs typeface="Poppins Medium"/>
              <a:sym typeface="Poppins Medium"/>
            </a:endParaRPr>
          </a:p>
        </p:txBody>
      </p:sp>
      <p:sp>
        <p:nvSpPr>
          <p:cNvPr id="714" name="Google Shape;714;p33"/>
          <p:cNvSpPr/>
          <p:nvPr/>
        </p:nvSpPr>
        <p:spPr>
          <a:xfrm>
            <a:off x="624392" y="1347845"/>
            <a:ext cx="4114931" cy="682607"/>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Python follows the traditional mathematical operations and rules of precedence (BIDMAS).</a:t>
            </a:r>
            <a:endParaRPr/>
          </a:p>
        </p:txBody>
      </p:sp>
      <p:grpSp>
        <p:nvGrpSpPr>
          <p:cNvPr id="715" name="Google Shape;715;p33"/>
          <p:cNvGrpSpPr/>
          <p:nvPr/>
        </p:nvGrpSpPr>
        <p:grpSpPr>
          <a:xfrm>
            <a:off x="6714243" y="4138736"/>
            <a:ext cx="2290966" cy="847200"/>
            <a:chOff x="2281034" y="724796"/>
            <a:chExt cx="2290966" cy="847200"/>
          </a:xfrm>
        </p:grpSpPr>
        <p:sp>
          <p:nvSpPr>
            <p:cNvPr id="716" name="Google Shape;716;p33"/>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17" name="Google Shape;717;p33" descr="A close up of a sign&#10;&#10;Description automatically generated"/>
            <p:cNvPicPr preferRelativeResize="0"/>
            <p:nvPr/>
          </p:nvPicPr>
          <p:blipFill rotWithShape="1">
            <a:blip r:embed="rId4">
              <a:alphaModFix/>
            </a:blip>
            <a:srcRect/>
            <a:stretch/>
          </p:blipFill>
          <p:spPr>
            <a:xfrm>
              <a:off x="3738719" y="826215"/>
              <a:ext cx="648889" cy="691530"/>
            </a:xfrm>
            <a:prstGeom prst="rect">
              <a:avLst/>
            </a:prstGeom>
            <a:noFill/>
            <a:ln>
              <a:noFill/>
            </a:ln>
          </p:spPr>
        </p:pic>
        <p:pic>
          <p:nvPicPr>
            <p:cNvPr id="718" name="Google Shape;718;p33" descr="A close up of a sign&#10;&#10;Description automatically generated"/>
            <p:cNvPicPr preferRelativeResize="0"/>
            <p:nvPr/>
          </p:nvPicPr>
          <p:blipFill rotWithShape="1">
            <a:blip r:embed="rId5">
              <a:alphaModFix/>
            </a:blip>
            <a:srcRect/>
            <a:stretch/>
          </p:blipFill>
          <p:spPr>
            <a:xfrm>
              <a:off x="2445405" y="801750"/>
              <a:ext cx="1176313" cy="691530"/>
            </a:xfrm>
            <a:prstGeom prst="rect">
              <a:avLst/>
            </a:prstGeom>
            <a:noFill/>
            <a:ln>
              <a:noFill/>
            </a:ln>
          </p:spPr>
        </p:pic>
      </p:grpSp>
      <p:graphicFrame>
        <p:nvGraphicFramePr>
          <p:cNvPr id="719" name="Google Shape;719;p33"/>
          <p:cNvGraphicFramePr/>
          <p:nvPr/>
        </p:nvGraphicFramePr>
        <p:xfrm>
          <a:off x="647628" y="2153543"/>
          <a:ext cx="4163525" cy="2225120"/>
        </p:xfrm>
        <a:graphic>
          <a:graphicData uri="http://schemas.openxmlformats.org/drawingml/2006/table">
            <a:tbl>
              <a:tblPr firstRow="1" bandRow="1">
                <a:noFill/>
                <a:tableStyleId>{E9D8D96C-E8A1-47C8-BD77-FE8095AB8C9B}</a:tableStyleId>
              </a:tblPr>
              <a:tblGrid>
                <a:gridCol w="868225">
                  <a:extLst>
                    <a:ext uri="{9D8B030D-6E8A-4147-A177-3AD203B41FA5}">
                      <a16:colId xmlns:a16="http://schemas.microsoft.com/office/drawing/2014/main" val="20000"/>
                    </a:ext>
                  </a:extLst>
                </a:gridCol>
                <a:gridCol w="1649375">
                  <a:extLst>
                    <a:ext uri="{9D8B030D-6E8A-4147-A177-3AD203B41FA5}">
                      <a16:colId xmlns:a16="http://schemas.microsoft.com/office/drawing/2014/main" val="20001"/>
                    </a:ext>
                  </a:extLst>
                </a:gridCol>
                <a:gridCol w="1645925">
                  <a:extLst>
                    <a:ext uri="{9D8B030D-6E8A-4147-A177-3AD203B41FA5}">
                      <a16:colId xmlns:a16="http://schemas.microsoft.com/office/drawing/2014/main" val="20002"/>
                    </a:ext>
                  </a:extLst>
                </a:gridCol>
              </a:tblGrid>
              <a:tr h="127000">
                <a:tc>
                  <a:txBody>
                    <a:bodyPr/>
                    <a:lstStyle/>
                    <a:p>
                      <a:pPr marL="0" marR="0" lvl="0" indent="0" algn="l" rtl="0">
                        <a:lnSpc>
                          <a:spcPct val="100000"/>
                        </a:lnSpc>
                        <a:spcBef>
                          <a:spcPts val="0"/>
                        </a:spcBef>
                        <a:spcAft>
                          <a:spcPts val="0"/>
                        </a:spcAft>
                        <a:buNone/>
                      </a:pPr>
                      <a:r>
                        <a:rPr lang="en-US" sz="1000" u="none" strike="noStrike" cap="none">
                          <a:solidFill>
                            <a:schemeClr val="accent6"/>
                          </a:solidFill>
                        </a:rPr>
                        <a:t>Operator</a:t>
                      </a:r>
                      <a:endParaRPr sz="1000" u="none" strike="noStrike" cap="none">
                        <a:solidFill>
                          <a:schemeClr val="accent6"/>
                        </a:solidFill>
                        <a:latin typeface="Montserrat"/>
                        <a:ea typeface="Montserrat"/>
                        <a:cs typeface="Montserrat"/>
                        <a:sym typeface="Montserrat"/>
                      </a:endParaRPr>
                    </a:p>
                  </a:txBody>
                  <a:tcPr marL="91450" marR="91450" marT="45725" marB="45725"/>
                </a:tc>
                <a:tc>
                  <a:txBody>
                    <a:bodyPr/>
                    <a:lstStyle/>
                    <a:p>
                      <a:pPr marL="0" marR="0" lvl="0" indent="0" algn="l" rtl="0">
                        <a:lnSpc>
                          <a:spcPct val="100000"/>
                        </a:lnSpc>
                        <a:spcBef>
                          <a:spcPts val="0"/>
                        </a:spcBef>
                        <a:spcAft>
                          <a:spcPts val="0"/>
                        </a:spcAft>
                        <a:buNone/>
                      </a:pPr>
                      <a:r>
                        <a:rPr lang="en-US" sz="1000" u="none" strike="noStrike" cap="none">
                          <a:solidFill>
                            <a:schemeClr val="accent6"/>
                          </a:solidFill>
                        </a:rPr>
                        <a:t>Operation</a:t>
                      </a:r>
                      <a:endParaRPr sz="1000" u="none" strike="noStrike" cap="none">
                        <a:solidFill>
                          <a:schemeClr val="accent6"/>
                        </a:solidFill>
                        <a:latin typeface="Montserrat"/>
                        <a:ea typeface="Montserrat"/>
                        <a:cs typeface="Montserrat"/>
                        <a:sym typeface="Montserrat"/>
                      </a:endParaRPr>
                    </a:p>
                  </a:txBody>
                  <a:tcPr marL="91450" marR="91450" marT="45725" marB="45725"/>
                </a:tc>
                <a:tc>
                  <a:txBody>
                    <a:bodyPr/>
                    <a:lstStyle/>
                    <a:p>
                      <a:pPr marL="0" marR="0" lvl="0" indent="0" algn="l" rtl="0">
                        <a:lnSpc>
                          <a:spcPct val="100000"/>
                        </a:lnSpc>
                        <a:spcBef>
                          <a:spcPts val="0"/>
                        </a:spcBef>
                        <a:spcAft>
                          <a:spcPts val="0"/>
                        </a:spcAft>
                        <a:buNone/>
                      </a:pPr>
                      <a:r>
                        <a:rPr lang="en-US" sz="1000" u="none" strike="noStrike" cap="none">
                          <a:solidFill>
                            <a:schemeClr val="accent6"/>
                          </a:solidFill>
                        </a:rPr>
                        <a:t>Example</a:t>
                      </a:r>
                      <a:endParaRPr sz="1000" u="none" strike="noStrike" cap="none">
                        <a:solidFill>
                          <a:schemeClr val="accent6"/>
                        </a:solidFill>
                        <a:latin typeface="Montserrat"/>
                        <a:ea typeface="Montserrat"/>
                        <a:cs typeface="Montserrat"/>
                        <a:sym typeface="Montserrat"/>
                      </a:endParaRPr>
                    </a:p>
                  </a:txBody>
                  <a:tcPr marL="91450" marR="91450" marT="45725" marB="45725"/>
                </a:tc>
                <a:extLst>
                  <a:ext uri="{0D108BD9-81ED-4DB2-BD59-A6C34878D82A}">
                    <a16:rowId xmlns:a16="http://schemas.microsoft.com/office/drawing/2014/main" val="10000"/>
                  </a:ext>
                </a:extLst>
              </a:tr>
              <a:tr h="139700">
                <a:tc>
                  <a:txBody>
                    <a:bodyPr/>
                    <a:lstStyle/>
                    <a:p>
                      <a:pPr marL="0" marR="0" lvl="0" indent="0" algn="l" rtl="0">
                        <a:lnSpc>
                          <a:spcPct val="100000"/>
                        </a:lnSpc>
                        <a:spcBef>
                          <a:spcPts val="0"/>
                        </a:spcBef>
                        <a:spcAft>
                          <a:spcPts val="0"/>
                        </a:spcAft>
                        <a:buNone/>
                      </a:pPr>
                      <a:r>
                        <a:rPr lang="en-US" sz="1100" u="none" strike="noStrike" cap="none">
                          <a:solidFill>
                            <a:srgbClr val="3A3A3C"/>
                          </a:solidFill>
                        </a:rPr>
                        <a:t>+</a:t>
                      </a:r>
                      <a:endParaRPr sz="1100" u="none" strike="noStrike" cap="none">
                        <a:solidFill>
                          <a:srgbClr val="3A3A3C"/>
                        </a:solidFill>
                        <a:latin typeface="Montserrat"/>
                        <a:ea typeface="Montserrat"/>
                        <a:cs typeface="Montserrat"/>
                        <a:sym typeface="Montserrat"/>
                      </a:endParaRPr>
                    </a:p>
                  </a:txBody>
                  <a:tcPr marL="91450" marR="91450" marT="45725" marB="45725"/>
                </a:tc>
                <a:tc>
                  <a:txBody>
                    <a:bodyPr/>
                    <a:lstStyle/>
                    <a:p>
                      <a:pPr marL="0" marR="0" lvl="0" indent="0" algn="l" rtl="0">
                        <a:lnSpc>
                          <a:spcPct val="100000"/>
                        </a:lnSpc>
                        <a:spcBef>
                          <a:spcPts val="0"/>
                        </a:spcBef>
                        <a:spcAft>
                          <a:spcPts val="0"/>
                        </a:spcAft>
                        <a:buNone/>
                      </a:pPr>
                      <a:r>
                        <a:rPr lang="en-US" sz="1100" u="none" strike="noStrike" cap="none"/>
                        <a:t>Addition</a:t>
                      </a:r>
                      <a:endParaRPr sz="1100" u="none" strike="noStrike" cap="none">
                        <a:latin typeface="Montserrat"/>
                        <a:ea typeface="Montserrat"/>
                        <a:cs typeface="Montserrat"/>
                        <a:sym typeface="Montserrat"/>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u="none" strike="noStrike" cap="none">
                          <a:solidFill>
                            <a:srgbClr val="FFFFFF"/>
                          </a:solidFill>
                          <a:highlight>
                            <a:srgbClr val="000000"/>
                          </a:highlight>
                          <a:latin typeface="Consolas"/>
                          <a:ea typeface="Consolas"/>
                          <a:cs typeface="Consolas"/>
                          <a:sym typeface="Consolas"/>
                        </a:rPr>
                        <a:t>4</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00FFF3"/>
                          </a:solidFill>
                          <a:highlight>
                            <a:srgbClr val="000000"/>
                          </a:highlight>
                          <a:latin typeface="Consolas"/>
                          <a:ea typeface="Consolas"/>
                          <a:cs typeface="Consolas"/>
                          <a:sym typeface="Consolas"/>
                        </a:rPr>
                        <a:t>+</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FFFFFF"/>
                          </a:solidFill>
                          <a:highlight>
                            <a:srgbClr val="000000"/>
                          </a:highlight>
                          <a:latin typeface="Consolas"/>
                          <a:ea typeface="Consolas"/>
                          <a:cs typeface="Consolas"/>
                          <a:sym typeface="Consolas"/>
                        </a:rPr>
                        <a:t>2</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00FFF3"/>
                          </a:solidFill>
                          <a:highlight>
                            <a:srgbClr val="000000"/>
                          </a:highlight>
                          <a:latin typeface="Consolas"/>
                          <a:ea typeface="Consolas"/>
                          <a:cs typeface="Consolas"/>
                          <a:sym typeface="Consolas"/>
                        </a:rPr>
                        <a:t>=</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FFFFFF"/>
                          </a:solidFill>
                          <a:highlight>
                            <a:srgbClr val="000000"/>
                          </a:highlight>
                          <a:latin typeface="Consolas"/>
                          <a:ea typeface="Consolas"/>
                          <a:cs typeface="Consolas"/>
                          <a:sym typeface="Consolas"/>
                        </a:rPr>
                        <a:t>6</a:t>
                      </a:r>
                      <a:endParaRPr sz="1100" b="0" u="none" strike="noStrike" cap="none">
                        <a:solidFill>
                          <a:srgbClr val="7060EB"/>
                        </a:solidFill>
                        <a:highlight>
                          <a:srgbClr val="000000"/>
                        </a:highlight>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1"/>
                  </a:ext>
                </a:extLst>
              </a:tr>
              <a:tr h="139700">
                <a:tc>
                  <a:txBody>
                    <a:bodyPr/>
                    <a:lstStyle/>
                    <a:p>
                      <a:pPr marL="0" marR="0" lvl="0" indent="0" algn="l" rtl="0">
                        <a:lnSpc>
                          <a:spcPct val="100000"/>
                        </a:lnSpc>
                        <a:spcBef>
                          <a:spcPts val="0"/>
                        </a:spcBef>
                        <a:spcAft>
                          <a:spcPts val="0"/>
                        </a:spcAft>
                        <a:buNone/>
                      </a:pPr>
                      <a:r>
                        <a:rPr lang="en-US" sz="1100" u="none" strike="noStrike" cap="none">
                          <a:solidFill>
                            <a:srgbClr val="3A3A3C"/>
                          </a:solidFill>
                        </a:rPr>
                        <a:t>-</a:t>
                      </a:r>
                      <a:endParaRPr sz="1100" u="none" strike="noStrike" cap="none">
                        <a:solidFill>
                          <a:srgbClr val="3A3A3C"/>
                        </a:solidFill>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None/>
                      </a:pPr>
                      <a:r>
                        <a:rPr lang="en-US" sz="1100" u="none" strike="noStrike" cap="none"/>
                        <a:t>Subtraction</a:t>
                      </a:r>
                      <a:endParaRPr sz="1100" u="none" strike="noStrike" cap="none">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u="none" strike="noStrike" cap="none">
                          <a:solidFill>
                            <a:srgbClr val="FFFFFF"/>
                          </a:solidFill>
                          <a:highlight>
                            <a:srgbClr val="000000"/>
                          </a:highlight>
                          <a:latin typeface="Consolas"/>
                          <a:ea typeface="Consolas"/>
                          <a:cs typeface="Consolas"/>
                          <a:sym typeface="Consolas"/>
                        </a:rPr>
                        <a:t>5</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00FFF3"/>
                          </a:solidFill>
                          <a:highlight>
                            <a:srgbClr val="000000"/>
                          </a:highlight>
                          <a:latin typeface="Consolas"/>
                          <a:ea typeface="Consolas"/>
                          <a:cs typeface="Consolas"/>
                          <a:sym typeface="Consolas"/>
                        </a:rPr>
                        <a:t>-</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FFFFFF"/>
                          </a:solidFill>
                          <a:highlight>
                            <a:srgbClr val="000000"/>
                          </a:highlight>
                          <a:latin typeface="Consolas"/>
                          <a:ea typeface="Consolas"/>
                          <a:cs typeface="Consolas"/>
                          <a:sym typeface="Consolas"/>
                        </a:rPr>
                        <a:t>3</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00FFF3"/>
                          </a:solidFill>
                          <a:highlight>
                            <a:srgbClr val="000000"/>
                          </a:highlight>
                          <a:latin typeface="Consolas"/>
                          <a:ea typeface="Consolas"/>
                          <a:cs typeface="Consolas"/>
                          <a:sym typeface="Consolas"/>
                        </a:rPr>
                        <a:t>=</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FFFFFF"/>
                          </a:solidFill>
                          <a:highlight>
                            <a:srgbClr val="000000"/>
                          </a:highlight>
                          <a:latin typeface="Consolas"/>
                          <a:ea typeface="Consolas"/>
                          <a:cs typeface="Consolas"/>
                          <a:sym typeface="Consolas"/>
                        </a:rPr>
                        <a:t>2</a:t>
                      </a:r>
                      <a:endParaRPr sz="1100" b="0" u="none" strike="noStrike" cap="none">
                        <a:solidFill>
                          <a:srgbClr val="F7F7F7"/>
                        </a:solidFill>
                        <a:highlight>
                          <a:srgbClr val="000000"/>
                        </a:highlight>
                        <a:latin typeface="Consolas"/>
                        <a:ea typeface="Consolas"/>
                        <a:cs typeface="Consolas"/>
                        <a:sym typeface="Consolas"/>
                      </a:endParaRPr>
                    </a:p>
                  </a:txBody>
                  <a:tcPr marL="91450" marR="91450" marT="45725" marB="45725"/>
                </a:tc>
                <a:extLst>
                  <a:ext uri="{0D108BD9-81ED-4DB2-BD59-A6C34878D82A}">
                    <a16:rowId xmlns:a16="http://schemas.microsoft.com/office/drawing/2014/main" val="10002"/>
                  </a:ext>
                </a:extLst>
              </a:tr>
              <a:tr h="139700">
                <a:tc>
                  <a:txBody>
                    <a:bodyPr/>
                    <a:lstStyle/>
                    <a:p>
                      <a:pPr marL="0" marR="0" lvl="0" indent="0" algn="l" rtl="0">
                        <a:lnSpc>
                          <a:spcPct val="100000"/>
                        </a:lnSpc>
                        <a:spcBef>
                          <a:spcPts val="0"/>
                        </a:spcBef>
                        <a:spcAft>
                          <a:spcPts val="0"/>
                        </a:spcAft>
                        <a:buNone/>
                      </a:pPr>
                      <a:r>
                        <a:rPr lang="en-US" sz="1100" u="none" strike="noStrike" cap="none">
                          <a:solidFill>
                            <a:srgbClr val="3A3A3C"/>
                          </a:solidFill>
                        </a:rPr>
                        <a:t>*</a:t>
                      </a:r>
                      <a:endParaRPr sz="1100" u="none" strike="noStrike" cap="none">
                        <a:solidFill>
                          <a:srgbClr val="3A3A3C"/>
                        </a:solidFill>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None/>
                      </a:pPr>
                      <a:r>
                        <a:rPr lang="en-US" sz="1100" u="none" strike="noStrike" cap="none"/>
                        <a:t>Multiplication</a:t>
                      </a:r>
                      <a:endParaRPr sz="1100" u="none" strike="noStrike" cap="none">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u="none" strike="noStrike" cap="none">
                          <a:solidFill>
                            <a:srgbClr val="FFFFFF"/>
                          </a:solidFill>
                          <a:highlight>
                            <a:srgbClr val="000000"/>
                          </a:highlight>
                          <a:latin typeface="Consolas"/>
                          <a:ea typeface="Consolas"/>
                          <a:cs typeface="Consolas"/>
                          <a:sym typeface="Consolas"/>
                        </a:rPr>
                        <a:t>4</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00FFF3"/>
                          </a:solidFill>
                          <a:highlight>
                            <a:srgbClr val="000000"/>
                          </a:highlight>
                          <a:latin typeface="Consolas"/>
                          <a:ea typeface="Consolas"/>
                          <a:cs typeface="Consolas"/>
                          <a:sym typeface="Consolas"/>
                        </a:rPr>
                        <a:t>*</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FFFFFF"/>
                          </a:solidFill>
                          <a:highlight>
                            <a:srgbClr val="000000"/>
                          </a:highlight>
                          <a:latin typeface="Consolas"/>
                          <a:ea typeface="Consolas"/>
                          <a:cs typeface="Consolas"/>
                          <a:sym typeface="Consolas"/>
                        </a:rPr>
                        <a:t>2</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00FFF3"/>
                          </a:solidFill>
                          <a:highlight>
                            <a:srgbClr val="000000"/>
                          </a:highlight>
                          <a:latin typeface="Consolas"/>
                          <a:ea typeface="Consolas"/>
                          <a:cs typeface="Consolas"/>
                          <a:sym typeface="Consolas"/>
                        </a:rPr>
                        <a:t>=</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FFFFFF"/>
                          </a:solidFill>
                          <a:highlight>
                            <a:srgbClr val="000000"/>
                          </a:highlight>
                          <a:latin typeface="Consolas"/>
                          <a:ea typeface="Consolas"/>
                          <a:cs typeface="Consolas"/>
                          <a:sym typeface="Consolas"/>
                        </a:rPr>
                        <a:t>8</a:t>
                      </a:r>
                      <a:endParaRPr sz="1100" b="0" u="none" strike="noStrike" cap="none">
                        <a:solidFill>
                          <a:srgbClr val="FFFFFF"/>
                        </a:solidFill>
                        <a:highlight>
                          <a:srgbClr val="000000"/>
                        </a:highlight>
                        <a:latin typeface="Courier New"/>
                        <a:ea typeface="Courier New"/>
                        <a:cs typeface="Courier New"/>
                        <a:sym typeface="Courier New"/>
                      </a:endParaRPr>
                    </a:p>
                  </a:txBody>
                  <a:tcPr marL="91450" marR="91450" marT="45725" marB="45725"/>
                </a:tc>
                <a:extLst>
                  <a:ext uri="{0D108BD9-81ED-4DB2-BD59-A6C34878D82A}">
                    <a16:rowId xmlns:a16="http://schemas.microsoft.com/office/drawing/2014/main" val="10003"/>
                  </a:ext>
                </a:extLst>
              </a:tr>
              <a:tr h="139700">
                <a:tc>
                  <a:txBody>
                    <a:bodyPr/>
                    <a:lstStyle/>
                    <a:p>
                      <a:pPr marL="0" marR="0" lvl="0" indent="0" algn="l" rtl="0">
                        <a:lnSpc>
                          <a:spcPct val="100000"/>
                        </a:lnSpc>
                        <a:spcBef>
                          <a:spcPts val="0"/>
                        </a:spcBef>
                        <a:spcAft>
                          <a:spcPts val="0"/>
                        </a:spcAft>
                        <a:buNone/>
                      </a:pPr>
                      <a:r>
                        <a:rPr lang="en-US" sz="1100" u="none" strike="noStrike" cap="none">
                          <a:solidFill>
                            <a:srgbClr val="3A3A3C"/>
                          </a:solidFill>
                        </a:rPr>
                        <a:t>**</a:t>
                      </a:r>
                      <a:endParaRPr sz="1100" u="none" strike="noStrike" cap="none">
                        <a:solidFill>
                          <a:srgbClr val="3A3A3C"/>
                        </a:solidFill>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None/>
                      </a:pPr>
                      <a:r>
                        <a:rPr lang="en-US" sz="1100" u="none" strike="noStrike" cap="none"/>
                        <a:t>Exponent</a:t>
                      </a:r>
                      <a:endParaRPr sz="1100" u="none" strike="noStrike" cap="none">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u="none" strike="noStrike" cap="none">
                          <a:solidFill>
                            <a:srgbClr val="FFFFFF"/>
                          </a:solidFill>
                          <a:highlight>
                            <a:srgbClr val="000000"/>
                          </a:highlight>
                          <a:latin typeface="Consolas"/>
                          <a:ea typeface="Consolas"/>
                          <a:cs typeface="Consolas"/>
                          <a:sym typeface="Consolas"/>
                        </a:rPr>
                        <a:t>4</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00FFF3"/>
                          </a:solidFill>
                          <a:highlight>
                            <a:srgbClr val="000000"/>
                          </a:highlight>
                          <a:latin typeface="Consolas"/>
                          <a:ea typeface="Consolas"/>
                          <a:cs typeface="Consolas"/>
                          <a:sym typeface="Consolas"/>
                        </a:rPr>
                        <a:t>**</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FFFFFF"/>
                          </a:solidFill>
                          <a:highlight>
                            <a:srgbClr val="000000"/>
                          </a:highlight>
                          <a:latin typeface="Consolas"/>
                          <a:ea typeface="Consolas"/>
                          <a:cs typeface="Consolas"/>
                          <a:sym typeface="Consolas"/>
                        </a:rPr>
                        <a:t>2</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00FFF3"/>
                          </a:solidFill>
                          <a:highlight>
                            <a:srgbClr val="000000"/>
                          </a:highlight>
                          <a:latin typeface="Consolas"/>
                          <a:ea typeface="Consolas"/>
                          <a:cs typeface="Consolas"/>
                          <a:sym typeface="Consolas"/>
                        </a:rPr>
                        <a:t>=</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FFFFFF"/>
                          </a:solidFill>
                          <a:highlight>
                            <a:srgbClr val="000000"/>
                          </a:highlight>
                          <a:latin typeface="Consolas"/>
                          <a:ea typeface="Consolas"/>
                          <a:cs typeface="Consolas"/>
                          <a:sym typeface="Consolas"/>
                        </a:rPr>
                        <a:t>16</a:t>
                      </a:r>
                      <a:endParaRPr sz="1100" b="0" u="none" strike="noStrike" cap="none">
                        <a:solidFill>
                          <a:srgbClr val="F7F7F7"/>
                        </a:solidFill>
                        <a:highlight>
                          <a:srgbClr val="000000"/>
                        </a:highlight>
                        <a:latin typeface="Consolas"/>
                        <a:ea typeface="Consolas"/>
                        <a:cs typeface="Consolas"/>
                        <a:sym typeface="Consolas"/>
                      </a:endParaRPr>
                    </a:p>
                  </a:txBody>
                  <a:tcPr marL="91450" marR="91450" marT="45725" marB="45725"/>
                </a:tc>
                <a:extLst>
                  <a:ext uri="{0D108BD9-81ED-4DB2-BD59-A6C34878D82A}">
                    <a16:rowId xmlns:a16="http://schemas.microsoft.com/office/drawing/2014/main" val="10004"/>
                  </a:ext>
                </a:extLst>
              </a:tr>
              <a:tr h="139700">
                <a:tc>
                  <a:txBody>
                    <a:bodyPr/>
                    <a:lstStyle/>
                    <a:p>
                      <a:pPr marL="0" marR="0" lvl="0" indent="0" algn="l" rtl="0">
                        <a:lnSpc>
                          <a:spcPct val="100000"/>
                        </a:lnSpc>
                        <a:spcBef>
                          <a:spcPts val="0"/>
                        </a:spcBef>
                        <a:spcAft>
                          <a:spcPts val="0"/>
                        </a:spcAft>
                        <a:buNone/>
                      </a:pPr>
                      <a:r>
                        <a:rPr lang="en-US" sz="1100" u="none" strike="noStrike" cap="none">
                          <a:solidFill>
                            <a:srgbClr val="3A3A3C"/>
                          </a:solidFill>
                        </a:rPr>
                        <a:t>/</a:t>
                      </a:r>
                      <a:endParaRPr sz="1100" u="none" strike="noStrike" cap="none">
                        <a:solidFill>
                          <a:srgbClr val="3A3A3C"/>
                        </a:solidFill>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None/>
                      </a:pPr>
                      <a:r>
                        <a:rPr lang="en-US" sz="1100" u="none" strike="noStrike" cap="none"/>
                        <a:t>Division</a:t>
                      </a:r>
                      <a:endParaRPr sz="1100" u="none" strike="noStrike" cap="none">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u="none" strike="noStrike" cap="none">
                          <a:solidFill>
                            <a:srgbClr val="FFFFFF"/>
                          </a:solidFill>
                          <a:highlight>
                            <a:srgbClr val="000000"/>
                          </a:highlight>
                          <a:latin typeface="Consolas"/>
                          <a:ea typeface="Consolas"/>
                          <a:cs typeface="Consolas"/>
                          <a:sym typeface="Consolas"/>
                        </a:rPr>
                        <a:t>7</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00FFF3"/>
                          </a:solidFill>
                          <a:highlight>
                            <a:srgbClr val="000000"/>
                          </a:highlight>
                          <a:latin typeface="Consolas"/>
                          <a:ea typeface="Consolas"/>
                          <a:cs typeface="Consolas"/>
                          <a:sym typeface="Consolas"/>
                        </a:rPr>
                        <a:t>/</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FFFFFF"/>
                          </a:solidFill>
                          <a:highlight>
                            <a:srgbClr val="000000"/>
                          </a:highlight>
                          <a:latin typeface="Consolas"/>
                          <a:ea typeface="Consolas"/>
                          <a:cs typeface="Consolas"/>
                          <a:sym typeface="Consolas"/>
                        </a:rPr>
                        <a:t>2</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00FFF3"/>
                          </a:solidFill>
                          <a:highlight>
                            <a:srgbClr val="000000"/>
                          </a:highlight>
                          <a:latin typeface="Consolas"/>
                          <a:ea typeface="Consolas"/>
                          <a:cs typeface="Consolas"/>
                          <a:sym typeface="Consolas"/>
                        </a:rPr>
                        <a:t>=</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FFFFFF"/>
                          </a:solidFill>
                          <a:highlight>
                            <a:srgbClr val="000000"/>
                          </a:highlight>
                          <a:latin typeface="Consolas"/>
                          <a:ea typeface="Consolas"/>
                          <a:cs typeface="Consolas"/>
                          <a:sym typeface="Consolas"/>
                        </a:rPr>
                        <a:t>3.5</a:t>
                      </a:r>
                      <a:endParaRPr sz="1100" b="0" u="none" strike="noStrike" cap="none">
                        <a:solidFill>
                          <a:srgbClr val="F7F7F7"/>
                        </a:solidFill>
                        <a:highlight>
                          <a:srgbClr val="000000"/>
                        </a:highlight>
                        <a:latin typeface="Consolas"/>
                        <a:ea typeface="Consolas"/>
                        <a:cs typeface="Consolas"/>
                        <a:sym typeface="Consolas"/>
                      </a:endParaRPr>
                    </a:p>
                  </a:txBody>
                  <a:tcPr marL="91450" marR="91450" marT="45725" marB="45725"/>
                </a:tc>
                <a:extLst>
                  <a:ext uri="{0D108BD9-81ED-4DB2-BD59-A6C34878D82A}">
                    <a16:rowId xmlns:a16="http://schemas.microsoft.com/office/drawing/2014/main" val="10005"/>
                  </a:ext>
                </a:extLst>
              </a:tr>
              <a:tr h="139700">
                <a:tc>
                  <a:txBody>
                    <a:bodyPr/>
                    <a:lstStyle/>
                    <a:p>
                      <a:pPr marL="0" marR="0" lvl="0" indent="0" algn="l" rtl="0">
                        <a:lnSpc>
                          <a:spcPct val="100000"/>
                        </a:lnSpc>
                        <a:spcBef>
                          <a:spcPts val="0"/>
                        </a:spcBef>
                        <a:spcAft>
                          <a:spcPts val="0"/>
                        </a:spcAft>
                        <a:buNone/>
                      </a:pPr>
                      <a:r>
                        <a:rPr lang="en-US" sz="1100" u="none" strike="noStrike" cap="none">
                          <a:solidFill>
                            <a:srgbClr val="3A3A3C"/>
                          </a:solidFill>
                        </a:rPr>
                        <a:t>//</a:t>
                      </a:r>
                      <a:endParaRPr sz="1100" u="none" strike="noStrike" cap="none">
                        <a:solidFill>
                          <a:srgbClr val="3A3A3C"/>
                        </a:solidFill>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None/>
                      </a:pPr>
                      <a:r>
                        <a:rPr lang="en-US" sz="1100" u="none" strike="noStrike" cap="none"/>
                        <a:t>Floor (or Integer) division</a:t>
                      </a:r>
                      <a:endParaRPr sz="1100" u="none" strike="noStrike" cap="none">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a:buNone/>
                      </a:pPr>
                      <a:r>
                        <a:rPr lang="en-US" sz="1100" b="0" u="none" strike="noStrike" cap="none">
                          <a:solidFill>
                            <a:srgbClr val="FFFFFF"/>
                          </a:solidFill>
                          <a:highlight>
                            <a:srgbClr val="000000"/>
                          </a:highlight>
                          <a:latin typeface="Consolas"/>
                          <a:ea typeface="Consolas"/>
                          <a:cs typeface="Consolas"/>
                          <a:sym typeface="Consolas"/>
                        </a:rPr>
                        <a:t>7</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00FFF3"/>
                          </a:solidFill>
                          <a:highlight>
                            <a:srgbClr val="000000"/>
                          </a:highlight>
                          <a:latin typeface="Consolas"/>
                          <a:ea typeface="Consolas"/>
                          <a:cs typeface="Consolas"/>
                          <a:sym typeface="Consolas"/>
                        </a:rPr>
                        <a:t>//</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FFFFFF"/>
                          </a:solidFill>
                          <a:highlight>
                            <a:srgbClr val="000000"/>
                          </a:highlight>
                          <a:latin typeface="Consolas"/>
                          <a:ea typeface="Consolas"/>
                          <a:cs typeface="Consolas"/>
                          <a:sym typeface="Consolas"/>
                        </a:rPr>
                        <a:t>2</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00FFF3"/>
                          </a:solidFill>
                          <a:highlight>
                            <a:srgbClr val="000000"/>
                          </a:highlight>
                          <a:latin typeface="Consolas"/>
                          <a:ea typeface="Consolas"/>
                          <a:cs typeface="Consolas"/>
                          <a:sym typeface="Consolas"/>
                        </a:rPr>
                        <a:t>=</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FFFFFF"/>
                          </a:solidFill>
                          <a:highlight>
                            <a:srgbClr val="000000"/>
                          </a:highlight>
                          <a:latin typeface="Consolas"/>
                          <a:ea typeface="Consolas"/>
                          <a:cs typeface="Consolas"/>
                          <a:sym typeface="Consolas"/>
                        </a:rPr>
                        <a:t>3</a:t>
                      </a:r>
                      <a:endParaRPr sz="1100" b="0" u="none" strike="noStrike" cap="none">
                        <a:solidFill>
                          <a:srgbClr val="F7F7F7"/>
                        </a:solidFill>
                        <a:highlight>
                          <a:srgbClr val="000000"/>
                        </a:highlight>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n-US" sz="1100" b="0" i="1" u="none" strike="noStrike" cap="none">
                          <a:solidFill>
                            <a:srgbClr val="8E8E8E"/>
                          </a:solidFill>
                          <a:highlight>
                            <a:srgbClr val="000000"/>
                          </a:highlight>
                          <a:latin typeface="Consolas"/>
                          <a:ea typeface="Consolas"/>
                          <a:cs typeface="Consolas"/>
                          <a:sym typeface="Consolas"/>
                        </a:rPr>
                        <a:t># 3.5 rounds to 3</a:t>
                      </a:r>
                      <a:endParaRPr sz="1100" b="0" u="none" strike="noStrike" cap="none">
                        <a:solidFill>
                          <a:srgbClr val="F7F7F7"/>
                        </a:solidFill>
                        <a:highlight>
                          <a:srgbClr val="000000"/>
                        </a:highlight>
                        <a:latin typeface="Consolas"/>
                        <a:ea typeface="Consolas"/>
                        <a:cs typeface="Consolas"/>
                        <a:sym typeface="Consolas"/>
                      </a:endParaRPr>
                    </a:p>
                  </a:txBody>
                  <a:tcPr marL="91450" marR="91450" marT="45725" marB="45725"/>
                </a:tc>
                <a:extLst>
                  <a:ext uri="{0D108BD9-81ED-4DB2-BD59-A6C34878D82A}">
                    <a16:rowId xmlns:a16="http://schemas.microsoft.com/office/drawing/2014/main" val="10006"/>
                  </a:ext>
                </a:extLst>
              </a:tr>
              <a:tr h="139700">
                <a:tc>
                  <a:txBody>
                    <a:bodyPr/>
                    <a:lstStyle/>
                    <a:p>
                      <a:pPr marL="0" marR="0" lvl="0" indent="0" algn="l" rtl="0">
                        <a:lnSpc>
                          <a:spcPct val="100000"/>
                        </a:lnSpc>
                        <a:spcBef>
                          <a:spcPts val="0"/>
                        </a:spcBef>
                        <a:spcAft>
                          <a:spcPts val="0"/>
                        </a:spcAft>
                        <a:buNone/>
                      </a:pPr>
                      <a:r>
                        <a:rPr lang="en-US" sz="1100" u="none" strike="noStrike" cap="none">
                          <a:solidFill>
                            <a:srgbClr val="3A3A3C"/>
                          </a:solidFill>
                        </a:rPr>
                        <a:t>%</a:t>
                      </a:r>
                      <a:endParaRPr sz="1100" u="none" strike="noStrike" cap="none">
                        <a:solidFill>
                          <a:srgbClr val="3A3A3C"/>
                        </a:solidFill>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None/>
                      </a:pPr>
                      <a:r>
                        <a:rPr lang="en-US" sz="1100" u="none" strike="noStrike" cap="none"/>
                        <a:t>Modulus</a:t>
                      </a:r>
                      <a:endParaRPr sz="1100" u="none" strike="noStrike" cap="none">
                        <a:latin typeface="Courier New"/>
                        <a:ea typeface="Courier New"/>
                        <a:cs typeface="Courier New"/>
                        <a:sym typeface="Courier New"/>
                      </a:endParaRPr>
                    </a:p>
                  </a:txBody>
                  <a:tcPr marL="91450" marR="91450" marT="45725" marB="45725"/>
                </a:tc>
                <a:tc>
                  <a:txBody>
                    <a:bodyPr/>
                    <a:lstStyle/>
                    <a:p>
                      <a:pPr marL="0" marR="0" lvl="0" indent="0" algn="l" rtl="0">
                        <a:lnSpc>
                          <a:spcPct val="100000"/>
                        </a:lnSpc>
                        <a:spcBef>
                          <a:spcPts val="0"/>
                        </a:spcBef>
                        <a:spcAft>
                          <a:spcPts val="0"/>
                        </a:spcAft>
                        <a:buNone/>
                      </a:pPr>
                      <a:r>
                        <a:rPr lang="en-US" sz="1100" b="0" u="none" strike="noStrike" cap="none">
                          <a:solidFill>
                            <a:srgbClr val="FFFFFF"/>
                          </a:solidFill>
                          <a:highlight>
                            <a:srgbClr val="000000"/>
                          </a:highlight>
                          <a:latin typeface="Consolas"/>
                          <a:ea typeface="Consolas"/>
                          <a:cs typeface="Consolas"/>
                          <a:sym typeface="Consolas"/>
                        </a:rPr>
                        <a:t>7</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00FFF3"/>
                          </a:solidFill>
                          <a:highlight>
                            <a:srgbClr val="000000"/>
                          </a:highlight>
                          <a:latin typeface="Consolas"/>
                          <a:ea typeface="Consolas"/>
                          <a:cs typeface="Consolas"/>
                          <a:sym typeface="Consolas"/>
                        </a:rPr>
                        <a:t>%</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FFFFFF"/>
                          </a:solidFill>
                          <a:highlight>
                            <a:srgbClr val="000000"/>
                          </a:highlight>
                          <a:latin typeface="Consolas"/>
                          <a:ea typeface="Consolas"/>
                          <a:cs typeface="Consolas"/>
                          <a:sym typeface="Consolas"/>
                        </a:rPr>
                        <a:t>5</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00FFF3"/>
                          </a:solidFill>
                          <a:highlight>
                            <a:srgbClr val="000000"/>
                          </a:highlight>
                          <a:latin typeface="Consolas"/>
                          <a:ea typeface="Consolas"/>
                          <a:cs typeface="Consolas"/>
                          <a:sym typeface="Consolas"/>
                        </a:rPr>
                        <a:t>=</a:t>
                      </a:r>
                      <a:r>
                        <a:rPr lang="en-US" sz="1100" b="0" u="none" strike="noStrike" cap="none">
                          <a:solidFill>
                            <a:srgbClr val="F7F7F7"/>
                          </a:solidFill>
                          <a:highlight>
                            <a:srgbClr val="000000"/>
                          </a:highlight>
                          <a:latin typeface="Consolas"/>
                          <a:ea typeface="Consolas"/>
                          <a:cs typeface="Consolas"/>
                          <a:sym typeface="Consolas"/>
                        </a:rPr>
                        <a:t> </a:t>
                      </a:r>
                      <a:r>
                        <a:rPr lang="en-US" sz="1100" b="0" u="none" strike="noStrike" cap="none">
                          <a:solidFill>
                            <a:srgbClr val="FFFFFF"/>
                          </a:solidFill>
                          <a:highlight>
                            <a:srgbClr val="000000"/>
                          </a:highlight>
                          <a:latin typeface="Consolas"/>
                          <a:ea typeface="Consolas"/>
                          <a:cs typeface="Consolas"/>
                          <a:sym typeface="Consolas"/>
                        </a:rPr>
                        <a:t>2</a:t>
                      </a:r>
                      <a:endParaRPr sz="1100" b="0" u="none" strike="noStrike" cap="none">
                        <a:solidFill>
                          <a:srgbClr val="F7F7F7"/>
                        </a:solidFill>
                        <a:highlight>
                          <a:srgbClr val="000000"/>
                        </a:highlight>
                        <a:latin typeface="Consolas"/>
                        <a:ea typeface="Consolas"/>
                        <a:cs typeface="Consolas"/>
                        <a:sym typeface="Consolas"/>
                      </a:endParaRPr>
                    </a:p>
                  </a:txBody>
                  <a:tcPr marL="91450" marR="91450" marT="45725" marB="45725"/>
                </a:tc>
                <a:extLst>
                  <a:ext uri="{0D108BD9-81ED-4DB2-BD59-A6C34878D82A}">
                    <a16:rowId xmlns:a16="http://schemas.microsoft.com/office/drawing/2014/main" val="10007"/>
                  </a:ext>
                </a:extLst>
              </a:tr>
            </a:tbl>
          </a:graphicData>
        </a:graphic>
      </p:graphicFrame>
      <p:sp>
        <p:nvSpPr>
          <p:cNvPr id="720" name="Google Shape;720;p33"/>
          <p:cNvSpPr txBox="1"/>
          <p:nvPr/>
        </p:nvSpPr>
        <p:spPr>
          <a:xfrm>
            <a:off x="5132831" y="1120006"/>
            <a:ext cx="3815631" cy="70351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33"/>
          <p:cNvSpPr txBox="1"/>
          <p:nvPr/>
        </p:nvSpPr>
        <p:spPr>
          <a:xfrm>
            <a:off x="5233082" y="3145290"/>
            <a:ext cx="1400217" cy="738623"/>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FF9B00"/>
                </a:solidFill>
                <a:latin typeface="Consolas"/>
                <a:ea typeface="Consolas"/>
                <a:cs typeface="Consolas"/>
                <a:sym typeface="Consolas"/>
              </a:rPr>
              <a:t>x</a:t>
            </a:r>
            <a:r>
              <a:rPr lang="en-US" sz="1400" b="0" i="0" u="none" strike="noStrike" cap="none">
                <a:solidFill>
                  <a:srgbClr val="F7F7F7"/>
                </a:solidFill>
                <a:latin typeface="Consolas"/>
                <a:ea typeface="Consolas"/>
                <a:cs typeface="Consolas"/>
                <a:sym typeface="Consolas"/>
              </a:rPr>
              <a:t> </a:t>
            </a:r>
            <a:r>
              <a:rPr lang="en-US" sz="1400" b="0" i="0" u="none" strike="noStrike" cap="none">
                <a:solidFill>
                  <a:srgbClr val="00FFF3"/>
                </a:solidFill>
                <a:latin typeface="Consolas"/>
                <a:ea typeface="Consolas"/>
                <a:cs typeface="Consolas"/>
                <a:sym typeface="Consolas"/>
              </a:rPr>
              <a:t>=</a:t>
            </a:r>
            <a:r>
              <a:rPr lang="en-US" sz="1400" b="0" i="0" u="none" strike="noStrike" cap="none">
                <a:solidFill>
                  <a:srgbClr val="F7F7F7"/>
                </a:solidFill>
                <a:latin typeface="Consolas"/>
                <a:ea typeface="Consolas"/>
                <a:cs typeface="Consolas"/>
                <a:sym typeface="Consolas"/>
              </a:rPr>
              <a:t> </a:t>
            </a:r>
            <a:r>
              <a:rPr lang="en-US" sz="1400" b="0" i="0" u="none" strike="noStrike" cap="none">
                <a:solidFill>
                  <a:srgbClr val="FFFFFF"/>
                </a:solidFill>
                <a:latin typeface="Consolas"/>
                <a:ea typeface="Consolas"/>
                <a:cs typeface="Consolas"/>
                <a:sym typeface="Consolas"/>
              </a:rPr>
              <a:t>20</a:t>
            </a:r>
            <a:endParaRPr sz="1400" b="0" i="0" u="none" strike="noStrike" cap="none">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400" b="0" i="0" u="none" strike="noStrike" cap="none">
                <a:solidFill>
                  <a:srgbClr val="FF9B00"/>
                </a:solidFill>
                <a:latin typeface="Consolas"/>
                <a:ea typeface="Consolas"/>
                <a:cs typeface="Consolas"/>
                <a:sym typeface="Consolas"/>
              </a:rPr>
              <a:t>x</a:t>
            </a:r>
            <a:r>
              <a:rPr lang="en-US" sz="1400" b="0" i="0" u="none" strike="noStrike" cap="none">
                <a:solidFill>
                  <a:srgbClr val="F7F7F7"/>
                </a:solidFill>
                <a:latin typeface="Consolas"/>
                <a:ea typeface="Consolas"/>
                <a:cs typeface="Consolas"/>
                <a:sym typeface="Consolas"/>
              </a:rPr>
              <a:t> </a:t>
            </a:r>
            <a:r>
              <a:rPr lang="en-US" sz="1400" b="0" i="0" u="none" strike="noStrike" cap="none">
                <a:solidFill>
                  <a:srgbClr val="00FFF3"/>
                </a:solidFill>
                <a:latin typeface="Consolas"/>
                <a:ea typeface="Consolas"/>
                <a:cs typeface="Consolas"/>
                <a:sym typeface="Consolas"/>
              </a:rPr>
              <a:t>=</a:t>
            </a:r>
            <a:r>
              <a:rPr lang="en-US" sz="1400" b="0" i="0" u="none" strike="noStrike" cap="none">
                <a:solidFill>
                  <a:srgbClr val="F7F7F7"/>
                </a:solidFill>
                <a:latin typeface="Consolas"/>
                <a:ea typeface="Consolas"/>
                <a:cs typeface="Consolas"/>
                <a:sym typeface="Consolas"/>
              </a:rPr>
              <a:t> </a:t>
            </a:r>
            <a:r>
              <a:rPr lang="en-US" sz="1400" b="0" i="0" u="none" strike="noStrike" cap="none">
                <a:solidFill>
                  <a:srgbClr val="FF9B00"/>
                </a:solidFill>
                <a:latin typeface="Consolas"/>
                <a:ea typeface="Consolas"/>
                <a:cs typeface="Consolas"/>
                <a:sym typeface="Consolas"/>
              </a:rPr>
              <a:t>x</a:t>
            </a:r>
            <a:r>
              <a:rPr lang="en-US" sz="1400" b="0" i="0" u="none" strike="noStrike" cap="none">
                <a:solidFill>
                  <a:srgbClr val="F7F7F7"/>
                </a:solidFill>
                <a:latin typeface="Consolas"/>
                <a:ea typeface="Consolas"/>
                <a:cs typeface="Consolas"/>
                <a:sym typeface="Consolas"/>
              </a:rPr>
              <a:t> </a:t>
            </a:r>
            <a:r>
              <a:rPr lang="en-US" sz="1400" b="0" i="0" u="none" strike="noStrike" cap="none">
                <a:solidFill>
                  <a:srgbClr val="00FFF3"/>
                </a:solidFill>
                <a:latin typeface="Consolas"/>
                <a:ea typeface="Consolas"/>
                <a:cs typeface="Consolas"/>
                <a:sym typeface="Consolas"/>
              </a:rPr>
              <a:t>/</a:t>
            </a:r>
            <a:r>
              <a:rPr lang="en-US" sz="1400" b="0" i="0" u="none" strike="noStrike" cap="none">
                <a:solidFill>
                  <a:srgbClr val="F7F7F7"/>
                </a:solidFill>
                <a:latin typeface="Consolas"/>
                <a:ea typeface="Consolas"/>
                <a:cs typeface="Consolas"/>
                <a:sym typeface="Consolas"/>
              </a:rPr>
              <a:t> </a:t>
            </a:r>
            <a:r>
              <a:rPr lang="en-US" sz="1400" b="0" i="0" u="none" strike="noStrike" cap="none">
                <a:solidFill>
                  <a:srgbClr val="FFFFFF"/>
                </a:solidFill>
                <a:latin typeface="Consolas"/>
                <a:ea typeface="Consolas"/>
                <a:cs typeface="Consolas"/>
                <a:sym typeface="Consolas"/>
              </a:rPr>
              <a:t>2</a:t>
            </a:r>
            <a:endParaRPr sz="1400" b="0" i="0" u="none" strike="noStrike" cap="none">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400" b="0" i="0" u="none" strike="noStrike" cap="none">
                <a:solidFill>
                  <a:srgbClr val="FFFF00"/>
                </a:solidFill>
                <a:latin typeface="Consolas"/>
                <a:ea typeface="Consolas"/>
                <a:cs typeface="Consolas"/>
                <a:sym typeface="Consolas"/>
              </a:rPr>
              <a:t>print</a:t>
            </a:r>
            <a:r>
              <a:rPr lang="en-US" sz="1400" b="0" i="0" u="none" strike="noStrike" cap="none">
                <a:solidFill>
                  <a:srgbClr val="F7F7F7"/>
                </a:solidFill>
                <a:latin typeface="Consolas"/>
                <a:ea typeface="Consolas"/>
                <a:cs typeface="Consolas"/>
                <a:sym typeface="Consolas"/>
              </a:rPr>
              <a:t>(</a:t>
            </a:r>
            <a:r>
              <a:rPr lang="en-US" sz="1400" b="0" i="0" u="none" strike="noStrike" cap="none">
                <a:solidFill>
                  <a:srgbClr val="FF9B00"/>
                </a:solidFill>
                <a:latin typeface="Consolas"/>
                <a:ea typeface="Consolas"/>
                <a:cs typeface="Consolas"/>
                <a:sym typeface="Consolas"/>
              </a:rPr>
              <a:t>x</a:t>
            </a:r>
            <a:r>
              <a:rPr lang="en-US" sz="1400" b="0" i="0" u="none" strike="noStrike" cap="none">
                <a:solidFill>
                  <a:srgbClr val="F7F7F7"/>
                </a:solidFill>
                <a:latin typeface="Consolas"/>
                <a:ea typeface="Consolas"/>
                <a:cs typeface="Consolas"/>
                <a:sym typeface="Consolas"/>
              </a:rPr>
              <a:t>) </a:t>
            </a:r>
            <a:r>
              <a:rPr lang="en-US" sz="1400" b="0" i="1" u="none" strike="noStrike" cap="none">
                <a:solidFill>
                  <a:srgbClr val="8E8E8E"/>
                </a:solidFill>
                <a:latin typeface="Consolas"/>
                <a:ea typeface="Consolas"/>
                <a:cs typeface="Consolas"/>
                <a:sym typeface="Consolas"/>
              </a:rPr>
              <a:t>#10</a:t>
            </a:r>
            <a:endParaRPr sz="1400" b="0" i="0" u="none" strike="noStrike" cap="none">
              <a:solidFill>
                <a:srgbClr val="F7F7F7"/>
              </a:solidFill>
              <a:latin typeface="Consolas"/>
              <a:ea typeface="Consolas"/>
              <a:cs typeface="Consolas"/>
              <a:sym typeface="Consolas"/>
            </a:endParaRPr>
          </a:p>
        </p:txBody>
      </p:sp>
      <p:sp>
        <p:nvSpPr>
          <p:cNvPr id="722" name="Google Shape;722;p33"/>
          <p:cNvSpPr txBox="1"/>
          <p:nvPr/>
        </p:nvSpPr>
        <p:spPr>
          <a:xfrm>
            <a:off x="7026806" y="3145290"/>
            <a:ext cx="1469566" cy="738623"/>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FF9B00"/>
                </a:solidFill>
                <a:latin typeface="Consolas"/>
                <a:ea typeface="Consolas"/>
                <a:cs typeface="Consolas"/>
                <a:sym typeface="Consolas"/>
              </a:rPr>
              <a:t>x</a:t>
            </a:r>
            <a:r>
              <a:rPr lang="en-US" sz="1400" b="0" i="0" u="none" strike="noStrike" cap="none">
                <a:solidFill>
                  <a:srgbClr val="F7F7F7"/>
                </a:solidFill>
                <a:latin typeface="Consolas"/>
                <a:ea typeface="Consolas"/>
                <a:cs typeface="Consolas"/>
                <a:sym typeface="Consolas"/>
              </a:rPr>
              <a:t> </a:t>
            </a:r>
            <a:r>
              <a:rPr lang="en-US" sz="1400" b="0" i="0" u="none" strike="noStrike" cap="none">
                <a:solidFill>
                  <a:srgbClr val="00FFF3"/>
                </a:solidFill>
                <a:latin typeface="Consolas"/>
                <a:ea typeface="Consolas"/>
                <a:cs typeface="Consolas"/>
                <a:sym typeface="Consolas"/>
              </a:rPr>
              <a:t>=</a:t>
            </a:r>
            <a:r>
              <a:rPr lang="en-US" sz="1400" b="0" i="0" u="none" strike="noStrike" cap="none">
                <a:solidFill>
                  <a:srgbClr val="F7F7F7"/>
                </a:solidFill>
                <a:latin typeface="Consolas"/>
                <a:ea typeface="Consolas"/>
                <a:cs typeface="Consolas"/>
                <a:sym typeface="Consolas"/>
              </a:rPr>
              <a:t> </a:t>
            </a:r>
            <a:r>
              <a:rPr lang="en-US" sz="1400" b="0" i="0" u="none" strike="noStrike" cap="none">
                <a:solidFill>
                  <a:srgbClr val="FFFFFF"/>
                </a:solidFill>
                <a:latin typeface="Consolas"/>
                <a:ea typeface="Consolas"/>
                <a:cs typeface="Consolas"/>
                <a:sym typeface="Consolas"/>
              </a:rPr>
              <a:t>20</a:t>
            </a:r>
            <a:endParaRPr sz="1400" b="0" i="0" u="none" strike="noStrike" cap="none">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400" b="0" i="0" u="none" strike="noStrike" cap="none">
                <a:solidFill>
                  <a:srgbClr val="FF9B00"/>
                </a:solidFill>
                <a:latin typeface="Consolas"/>
                <a:ea typeface="Consolas"/>
                <a:cs typeface="Consolas"/>
                <a:sym typeface="Consolas"/>
              </a:rPr>
              <a:t>x</a:t>
            </a:r>
            <a:r>
              <a:rPr lang="en-US" sz="1400" b="0" i="0" u="none" strike="noStrike" cap="none">
                <a:solidFill>
                  <a:srgbClr val="F7F7F7"/>
                </a:solidFill>
                <a:latin typeface="Consolas"/>
                <a:ea typeface="Consolas"/>
                <a:cs typeface="Consolas"/>
                <a:sym typeface="Consolas"/>
              </a:rPr>
              <a:t> </a:t>
            </a:r>
            <a:r>
              <a:rPr lang="en-US" sz="1400" b="0" i="0" u="none" strike="noStrike" cap="none">
                <a:solidFill>
                  <a:srgbClr val="00FFF3"/>
                </a:solidFill>
                <a:latin typeface="Consolas"/>
                <a:ea typeface="Consolas"/>
                <a:cs typeface="Consolas"/>
                <a:sym typeface="Consolas"/>
              </a:rPr>
              <a:t>/=</a:t>
            </a:r>
            <a:r>
              <a:rPr lang="en-US" sz="1400" b="0" i="0" u="none" strike="noStrike" cap="none">
                <a:solidFill>
                  <a:srgbClr val="F7F7F7"/>
                </a:solidFill>
                <a:latin typeface="Consolas"/>
                <a:ea typeface="Consolas"/>
                <a:cs typeface="Consolas"/>
                <a:sym typeface="Consolas"/>
              </a:rPr>
              <a:t> </a:t>
            </a:r>
            <a:r>
              <a:rPr lang="en-US" sz="1400" b="0" i="0" u="none" strike="noStrike" cap="none">
                <a:solidFill>
                  <a:srgbClr val="FFFFFF"/>
                </a:solidFill>
                <a:latin typeface="Consolas"/>
                <a:ea typeface="Consolas"/>
                <a:cs typeface="Consolas"/>
                <a:sym typeface="Consolas"/>
              </a:rPr>
              <a:t>2</a:t>
            </a:r>
            <a:endParaRPr sz="1400" b="0" i="0" u="none" strike="noStrike" cap="none">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400" b="0" i="0" u="none" strike="noStrike" cap="none">
                <a:solidFill>
                  <a:srgbClr val="FFFF00"/>
                </a:solidFill>
                <a:latin typeface="Consolas"/>
                <a:ea typeface="Consolas"/>
                <a:cs typeface="Consolas"/>
                <a:sym typeface="Consolas"/>
              </a:rPr>
              <a:t>print</a:t>
            </a:r>
            <a:r>
              <a:rPr lang="en-US" sz="1400" b="0" i="0" u="none" strike="noStrike" cap="none">
                <a:solidFill>
                  <a:srgbClr val="F7F7F7"/>
                </a:solidFill>
                <a:latin typeface="Consolas"/>
                <a:ea typeface="Consolas"/>
                <a:cs typeface="Consolas"/>
                <a:sym typeface="Consolas"/>
              </a:rPr>
              <a:t>(</a:t>
            </a:r>
            <a:r>
              <a:rPr lang="en-US" sz="1400" b="0" i="0" u="none" strike="noStrike" cap="none">
                <a:solidFill>
                  <a:srgbClr val="FF9B00"/>
                </a:solidFill>
                <a:latin typeface="Consolas"/>
                <a:ea typeface="Consolas"/>
                <a:cs typeface="Consolas"/>
                <a:sym typeface="Consolas"/>
              </a:rPr>
              <a:t>x</a:t>
            </a:r>
            <a:r>
              <a:rPr lang="en-US" sz="1400" b="0" i="0" u="none" strike="noStrike" cap="none">
                <a:solidFill>
                  <a:srgbClr val="F7F7F7"/>
                </a:solidFill>
                <a:latin typeface="Consolas"/>
                <a:ea typeface="Consolas"/>
                <a:cs typeface="Consolas"/>
                <a:sym typeface="Consolas"/>
              </a:rPr>
              <a:t>) </a:t>
            </a:r>
            <a:r>
              <a:rPr lang="en-US" sz="1400" b="0" i="1" u="none" strike="noStrike" cap="none">
                <a:solidFill>
                  <a:srgbClr val="8E8E8E"/>
                </a:solidFill>
                <a:latin typeface="Consolas"/>
                <a:ea typeface="Consolas"/>
                <a:cs typeface="Consolas"/>
                <a:sym typeface="Consolas"/>
              </a:rPr>
              <a:t>#10</a:t>
            </a:r>
            <a:endParaRPr sz="1400" b="0" i="0" u="none" strike="noStrike" cap="none">
              <a:solidFill>
                <a:srgbClr val="F7F7F7"/>
              </a:solidFill>
              <a:latin typeface="Consolas"/>
              <a:ea typeface="Consolas"/>
              <a:cs typeface="Consolas"/>
              <a:sym typeface="Consolas"/>
            </a:endParaRPr>
          </a:p>
        </p:txBody>
      </p:sp>
      <p:sp>
        <p:nvSpPr>
          <p:cNvPr id="723" name="Google Shape;723;p33"/>
          <p:cNvSpPr txBox="1"/>
          <p:nvPr/>
        </p:nvSpPr>
        <p:spPr>
          <a:xfrm>
            <a:off x="6580118" y="3266063"/>
            <a:ext cx="596991" cy="70351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3600"/>
              <a:buFont typeface="Arial"/>
              <a:buNone/>
            </a:pPr>
            <a:r>
              <a:rPr lang="en-US" sz="3600" b="0" i="0" u="none" strike="noStrike" cap="none">
                <a:solidFill>
                  <a:srgbClr val="000000"/>
                </a:solidFill>
                <a:latin typeface="Montserrat"/>
                <a:ea typeface="Montserrat"/>
                <a:cs typeface="Montserrat"/>
                <a:sym typeface="Montserrat"/>
              </a:rPr>
              <a:t>=</a:t>
            </a:r>
            <a:endParaRPr/>
          </a:p>
        </p:txBody>
      </p:sp>
      <p:sp>
        <p:nvSpPr>
          <p:cNvPr id="724" name="Google Shape;724;p33"/>
          <p:cNvSpPr/>
          <p:nvPr/>
        </p:nvSpPr>
        <p:spPr>
          <a:xfrm>
            <a:off x="5144229" y="1750361"/>
            <a:ext cx="3254801" cy="1248001"/>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If you ever need to do an operation on an existing variable you can put the operator in front of the assignment syntax.</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pic>
        <p:nvPicPr>
          <p:cNvPr id="729" name="Google Shape;729;p15"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6" cy="4326674"/>
          </a:xfrm>
          <a:prstGeom prst="rect">
            <a:avLst/>
          </a:prstGeom>
          <a:noFill/>
          <a:ln>
            <a:noFill/>
          </a:ln>
        </p:spPr>
      </p:pic>
      <p:grpSp>
        <p:nvGrpSpPr>
          <p:cNvPr id="730" name="Google Shape;730;p15"/>
          <p:cNvGrpSpPr/>
          <p:nvPr/>
        </p:nvGrpSpPr>
        <p:grpSpPr>
          <a:xfrm>
            <a:off x="6714243" y="4138736"/>
            <a:ext cx="2290966" cy="847200"/>
            <a:chOff x="2281034" y="724796"/>
            <a:chExt cx="2290966" cy="847200"/>
          </a:xfrm>
        </p:grpSpPr>
        <p:sp>
          <p:nvSpPr>
            <p:cNvPr id="731" name="Google Shape;731;p15"/>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2" name="Google Shape;732;p15"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733" name="Google Shape;733;p15"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734" name="Google Shape;734;p15"/>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Variable</a:t>
            </a:r>
            <a:endParaRPr sz="2000" b="0" i="0" u="none" strike="noStrike" cap="none">
              <a:solidFill>
                <a:schemeClr val="dk1"/>
              </a:solidFill>
              <a:latin typeface="Poppins Medium"/>
              <a:ea typeface="Poppins Medium"/>
              <a:cs typeface="Poppins Medium"/>
              <a:sym typeface="Poppins Medium"/>
            </a:endParaRPr>
          </a:p>
        </p:txBody>
      </p:sp>
      <p:sp>
        <p:nvSpPr>
          <p:cNvPr id="735" name="Google Shape;735;p15"/>
          <p:cNvSpPr/>
          <p:nvPr/>
        </p:nvSpPr>
        <p:spPr>
          <a:xfrm>
            <a:off x="774180" y="1174206"/>
            <a:ext cx="7475700" cy="2175600"/>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Montserrat"/>
                <a:ea typeface="Montserrat"/>
                <a:cs typeface="Montserrat"/>
                <a:sym typeface="Montserrat"/>
              </a:rPr>
              <a:t>Variables work like they in maths, they store some value in memory.</a:t>
            </a:r>
            <a:endParaRPr/>
          </a:p>
        </p:txBody>
      </p:sp>
      <p:grpSp>
        <p:nvGrpSpPr>
          <p:cNvPr id="736" name="Google Shape;736;p15"/>
          <p:cNvGrpSpPr/>
          <p:nvPr/>
        </p:nvGrpSpPr>
        <p:grpSpPr>
          <a:xfrm>
            <a:off x="3459125" y="3526034"/>
            <a:ext cx="3071265" cy="861124"/>
            <a:chOff x="1347171" y="3484495"/>
            <a:chExt cx="3071265" cy="861124"/>
          </a:xfrm>
        </p:grpSpPr>
        <p:sp>
          <p:nvSpPr>
            <p:cNvPr id="737" name="Google Shape;737;p15"/>
            <p:cNvSpPr txBox="1"/>
            <p:nvPr/>
          </p:nvSpPr>
          <p:spPr>
            <a:xfrm>
              <a:off x="1347171" y="3822399"/>
              <a:ext cx="3071265" cy="523220"/>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9B00"/>
                  </a:solidFill>
                  <a:latin typeface="Consolas"/>
                  <a:ea typeface="Consolas"/>
                  <a:cs typeface="Consolas"/>
                  <a:sym typeface="Consolas"/>
                </a:rPr>
                <a:t>fav_website</a:t>
              </a:r>
              <a:r>
                <a:rPr lang="en-US" sz="1400" b="0" i="0" u="none" strike="noStrike" cap="none">
                  <a:solidFill>
                    <a:srgbClr val="F7F7F7"/>
                  </a:solidFill>
                  <a:latin typeface="Consolas"/>
                  <a:ea typeface="Consolas"/>
                  <a:cs typeface="Consolas"/>
                  <a:sym typeface="Consolas"/>
                </a:rPr>
                <a:t> </a:t>
              </a:r>
              <a:r>
                <a:rPr lang="en-US" sz="1400" b="0" i="0" u="none" strike="noStrike" cap="none">
                  <a:solidFill>
                    <a:srgbClr val="00FFF3"/>
                  </a:solidFill>
                  <a:latin typeface="Consolas"/>
                  <a:ea typeface="Consolas"/>
                  <a:cs typeface="Consolas"/>
                  <a:sym typeface="Consolas"/>
                </a:rPr>
                <a:t>=</a:t>
              </a:r>
              <a:r>
                <a:rPr lang="en-US" sz="1400" b="0" i="0" u="none" strike="noStrike" cap="none">
                  <a:solidFill>
                    <a:srgbClr val="F7F7F7"/>
                  </a:solidFill>
                  <a:latin typeface="Consolas"/>
                  <a:ea typeface="Consolas"/>
                  <a:cs typeface="Consolas"/>
                  <a:sym typeface="Consolas"/>
                </a:rPr>
                <a:t> </a:t>
              </a:r>
              <a:r>
                <a:rPr lang="en-US" sz="1400" b="0" i="0" u="none" strike="noStrike" cap="none">
                  <a:solidFill>
                    <a:srgbClr val="FFFFFF"/>
                  </a:solidFill>
                  <a:latin typeface="Consolas"/>
                  <a:ea typeface="Consolas"/>
                  <a:cs typeface="Consolas"/>
                  <a:sym typeface="Consolas"/>
                </a:rPr>
                <a:t>'apple.com'</a:t>
              </a:r>
              <a:endParaRPr sz="1400" b="0" i="0" u="none" strike="noStrike" cap="none">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9B00"/>
                  </a:solidFill>
                  <a:latin typeface="Consolas"/>
                  <a:ea typeface="Consolas"/>
                  <a:cs typeface="Consolas"/>
                  <a:sym typeface="Consolas"/>
                </a:rPr>
                <a:t>fish</a:t>
              </a:r>
              <a:r>
                <a:rPr lang="en-US" sz="1400" b="0" i="0" u="none" strike="noStrike" cap="none">
                  <a:solidFill>
                    <a:srgbClr val="F7F7F7"/>
                  </a:solidFill>
                  <a:latin typeface="Consolas"/>
                  <a:ea typeface="Consolas"/>
                  <a:cs typeface="Consolas"/>
                  <a:sym typeface="Consolas"/>
                </a:rPr>
                <a:t> </a:t>
              </a:r>
              <a:r>
                <a:rPr lang="en-US" sz="1400" b="0" i="0" u="none" strike="noStrike" cap="none">
                  <a:solidFill>
                    <a:srgbClr val="00FFF3"/>
                  </a:solidFill>
                  <a:latin typeface="Consolas"/>
                  <a:ea typeface="Consolas"/>
                  <a:cs typeface="Consolas"/>
                  <a:sym typeface="Consolas"/>
                </a:rPr>
                <a:t>=</a:t>
              </a:r>
              <a:r>
                <a:rPr lang="en-US" sz="1400" b="0" i="0" u="none" strike="noStrike" cap="none">
                  <a:solidFill>
                    <a:srgbClr val="F7F7F7"/>
                  </a:solidFill>
                  <a:latin typeface="Consolas"/>
                  <a:ea typeface="Consolas"/>
                  <a:cs typeface="Consolas"/>
                  <a:sym typeface="Consolas"/>
                </a:rPr>
                <a:t> </a:t>
              </a:r>
              <a:r>
                <a:rPr lang="en-US" sz="1400" b="0" i="0" u="none" strike="noStrike" cap="none">
                  <a:solidFill>
                    <a:srgbClr val="FFFFFF"/>
                  </a:solidFill>
                  <a:latin typeface="Consolas"/>
                  <a:ea typeface="Consolas"/>
                  <a:cs typeface="Consolas"/>
                  <a:sym typeface="Consolas"/>
                </a:rPr>
                <a:t>2</a:t>
              </a:r>
              <a:endParaRPr sz="1400" b="0" i="0" u="none" strike="noStrike" cap="none">
                <a:solidFill>
                  <a:srgbClr val="F7F7F7"/>
                </a:solidFill>
                <a:latin typeface="Consolas"/>
                <a:ea typeface="Consolas"/>
                <a:cs typeface="Consolas"/>
                <a:sym typeface="Consolas"/>
              </a:endParaRPr>
            </a:p>
          </p:txBody>
        </p:sp>
        <p:sp>
          <p:nvSpPr>
            <p:cNvPr id="738" name="Google Shape;738;p15"/>
            <p:cNvSpPr/>
            <p:nvPr/>
          </p:nvSpPr>
          <p:spPr>
            <a:xfrm flipH="1">
              <a:off x="1962447" y="3484495"/>
              <a:ext cx="1403011" cy="372687"/>
            </a:xfrm>
            <a:prstGeom prst="curvedDownArrow">
              <a:avLst>
                <a:gd name="adj1" fmla="val 25000"/>
                <a:gd name="adj2" fmla="val 50000"/>
                <a:gd name="adj3" fmla="val 25000"/>
              </a:avLst>
            </a:prstGeom>
            <a:solidFill>
              <a:schemeClr val="accent4"/>
            </a:solidFill>
            <a:ln w="25400" cap="flat" cmpd="sng">
              <a:solidFill>
                <a:srgbClr val="6B59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739" name="Google Shape;739;p15"/>
          <p:cNvSpPr txBox="1"/>
          <p:nvPr/>
        </p:nvSpPr>
        <p:spPr>
          <a:xfrm>
            <a:off x="1166132" y="1830224"/>
            <a:ext cx="6811800" cy="1276200"/>
          </a:xfrm>
          <a:prstGeom prst="rect">
            <a:avLst/>
          </a:prstGeom>
          <a:noFill/>
          <a:ln>
            <a:noFill/>
          </a:ln>
        </p:spPr>
        <p:txBody>
          <a:bodyPr spcFirstLastPara="1" wrap="square" lIns="91425" tIns="45700" rIns="91425" bIns="45700" anchor="t" anchorCtr="0">
            <a:normAutofit fontScale="62500" lnSpcReduction="20000"/>
          </a:bodyPr>
          <a:lstStyle/>
          <a:p>
            <a:pPr marL="0" marR="0" lvl="0" indent="0" algn="l" rtl="0">
              <a:lnSpc>
                <a:spcPct val="90000"/>
              </a:lnSpc>
              <a:spcBef>
                <a:spcPts val="0"/>
              </a:spcBef>
              <a:spcAft>
                <a:spcPts val="0"/>
              </a:spcAft>
              <a:buClr>
                <a:srgbClr val="000000"/>
              </a:buClr>
              <a:buSzPct val="100000"/>
              <a:buFont typeface="Arial"/>
              <a:buNone/>
            </a:pPr>
            <a:r>
              <a:rPr lang="en-US" sz="1800" b="0" i="0" u="none" strike="noStrike" cap="none">
                <a:solidFill>
                  <a:srgbClr val="000000"/>
                </a:solidFill>
                <a:latin typeface="Montserrat"/>
                <a:ea typeface="Montserrat"/>
                <a:cs typeface="Montserrat"/>
                <a:sym typeface="Montserrat"/>
              </a:rPr>
              <a:t>What we just wrote is known by 3 names which are used interchangeably but incorrectly. </a:t>
            </a:r>
            <a:br>
              <a:rPr lang="en-US" sz="1800" b="0" i="0" u="none" strike="noStrike" cap="none">
                <a:solidFill>
                  <a:srgbClr val="000000"/>
                </a:solidFill>
                <a:latin typeface="Montserrat"/>
                <a:ea typeface="Montserrat"/>
                <a:cs typeface="Montserrat"/>
                <a:sym typeface="Montserrat"/>
              </a:rPr>
            </a:br>
            <a:r>
              <a:rPr lang="en-US" sz="1800" b="0" i="0" u="none" strike="noStrike" cap="none">
                <a:solidFill>
                  <a:srgbClr val="000000"/>
                </a:solidFill>
                <a:latin typeface="Montserrat"/>
                <a:ea typeface="Montserrat"/>
                <a:cs typeface="Montserrat"/>
                <a:sym typeface="Montserrat"/>
              </a:rPr>
              <a:t>Only one of them is technically correct in the context of Python.</a:t>
            </a:r>
            <a:endParaRPr/>
          </a:p>
          <a:p>
            <a:pPr marL="228600" marR="0" lvl="0" indent="-228600" algn="l" rtl="0">
              <a:lnSpc>
                <a:spcPct val="90000"/>
              </a:lnSpc>
              <a:spcBef>
                <a:spcPts val="1000"/>
              </a:spcBef>
              <a:spcAft>
                <a:spcPts val="0"/>
              </a:spcAft>
              <a:buClr>
                <a:srgbClr val="000000"/>
              </a:buClr>
              <a:buSzPct val="100000"/>
              <a:buFont typeface="Arial"/>
              <a:buChar char="•"/>
            </a:pPr>
            <a:r>
              <a:rPr lang="en-US" sz="1800" b="0" i="0" u="none" strike="noStrike" cap="none">
                <a:solidFill>
                  <a:srgbClr val="000000"/>
                </a:solidFill>
                <a:latin typeface="Montserrat"/>
                <a:ea typeface="Montserrat"/>
                <a:cs typeface="Montserrat"/>
                <a:sym typeface="Montserrat"/>
              </a:rPr>
              <a:t>Variable </a:t>
            </a:r>
            <a:r>
              <a:rPr lang="en-US" sz="1800" b="1" i="0" u="none" strike="noStrike" cap="none">
                <a:solidFill>
                  <a:srgbClr val="000000"/>
                </a:solidFill>
                <a:latin typeface="Montserrat"/>
                <a:ea typeface="Montserrat"/>
                <a:cs typeface="Montserrat"/>
                <a:sym typeface="Montserrat"/>
              </a:rPr>
              <a:t>declaration</a:t>
            </a:r>
            <a:r>
              <a:rPr lang="en-US" sz="1800" b="0" i="0" u="none" strike="noStrike" cap="none">
                <a:solidFill>
                  <a:srgbClr val="000000"/>
                </a:solidFill>
                <a:latin typeface="Montserrat"/>
                <a:ea typeface="Montserrat"/>
                <a:cs typeface="Montserrat"/>
                <a:sym typeface="Montserrat"/>
              </a:rPr>
              <a:t> - Declaration just specifies the type but doesn't allocate memory.</a:t>
            </a:r>
            <a:endParaRPr/>
          </a:p>
          <a:p>
            <a:pPr marL="228600" marR="0" lvl="0" indent="-228600" algn="l" rtl="0">
              <a:lnSpc>
                <a:spcPct val="90000"/>
              </a:lnSpc>
              <a:spcBef>
                <a:spcPts val="1000"/>
              </a:spcBef>
              <a:spcAft>
                <a:spcPts val="0"/>
              </a:spcAft>
              <a:buClr>
                <a:srgbClr val="000000"/>
              </a:buClr>
              <a:buSzPct val="100000"/>
              <a:buFont typeface="Arial"/>
              <a:buChar char="•"/>
            </a:pPr>
            <a:r>
              <a:rPr lang="en-US" sz="1800" b="0" i="0" u="none" strike="noStrike" cap="none">
                <a:solidFill>
                  <a:srgbClr val="000000"/>
                </a:solidFill>
                <a:latin typeface="Montserrat"/>
                <a:ea typeface="Montserrat"/>
                <a:cs typeface="Montserrat"/>
                <a:sym typeface="Montserrat"/>
              </a:rPr>
              <a:t>Variable</a:t>
            </a:r>
            <a:r>
              <a:rPr lang="en-US" sz="1800" b="1" i="0" u="none" strike="noStrike" cap="none">
                <a:solidFill>
                  <a:srgbClr val="000000"/>
                </a:solidFill>
                <a:latin typeface="Montserrat"/>
                <a:ea typeface="Montserrat"/>
                <a:cs typeface="Montserrat"/>
                <a:sym typeface="Montserrat"/>
              </a:rPr>
              <a:t> definition </a:t>
            </a:r>
            <a:r>
              <a:rPr lang="en-US" sz="1800" b="0" i="0" u="none" strike="noStrike" cap="none">
                <a:solidFill>
                  <a:srgbClr val="000000"/>
                </a:solidFill>
                <a:latin typeface="Montserrat"/>
                <a:ea typeface="Montserrat"/>
                <a:cs typeface="Montserrat"/>
                <a:sym typeface="Montserrat"/>
              </a:rPr>
              <a:t>– Definition associates the variable with a type and allocates memory.</a:t>
            </a:r>
            <a:endParaRPr/>
          </a:p>
          <a:p>
            <a:pPr marL="228600" marR="0" lvl="0" indent="-228600" algn="l" rtl="0">
              <a:lnSpc>
                <a:spcPct val="90000"/>
              </a:lnSpc>
              <a:spcBef>
                <a:spcPts val="1000"/>
              </a:spcBef>
              <a:spcAft>
                <a:spcPts val="0"/>
              </a:spcAft>
              <a:buClr>
                <a:srgbClr val="000000"/>
              </a:buClr>
              <a:buSzPct val="100000"/>
              <a:buFont typeface="Arial"/>
              <a:buChar char="•"/>
            </a:pPr>
            <a:r>
              <a:rPr lang="en-US" sz="1800" b="0" i="0" u="none" strike="noStrike" cap="none">
                <a:solidFill>
                  <a:srgbClr val="000000"/>
                </a:solidFill>
                <a:latin typeface="Montserrat"/>
                <a:ea typeface="Montserrat"/>
                <a:cs typeface="Montserrat"/>
                <a:sym typeface="Montserrat"/>
              </a:rPr>
              <a:t>Variable </a:t>
            </a:r>
            <a:r>
              <a:rPr lang="en-US" sz="1800" b="1" i="0" u="none" strike="noStrike" cap="none">
                <a:solidFill>
                  <a:srgbClr val="000000"/>
                </a:solidFill>
                <a:latin typeface="Montserrat"/>
                <a:ea typeface="Montserrat"/>
                <a:cs typeface="Montserrat"/>
                <a:sym typeface="Montserrat"/>
              </a:rPr>
              <a:t>assignment</a:t>
            </a:r>
            <a:r>
              <a:rPr lang="en-US" sz="1800" b="0" i="0" u="none" strike="noStrike" cap="none">
                <a:solidFill>
                  <a:srgbClr val="000000"/>
                </a:solidFill>
                <a:latin typeface="Montserrat"/>
                <a:ea typeface="Montserrat"/>
                <a:cs typeface="Montserrat"/>
                <a:sym typeface="Montserrat"/>
              </a:rPr>
              <a:t> – The name on the left-hand side now refers to the result of evaluating the right-hand side, regardless of what it referred to before (if anything)</a:t>
            </a:r>
            <a:endParaRPr/>
          </a:p>
        </p:txBody>
      </p:sp>
      <p:sp>
        <p:nvSpPr>
          <p:cNvPr id="740" name="Google Shape;740;p15"/>
          <p:cNvSpPr txBox="1"/>
          <p:nvPr/>
        </p:nvSpPr>
        <p:spPr>
          <a:xfrm>
            <a:off x="898436" y="3678269"/>
            <a:ext cx="225305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The name given to the variable is called Identifier</a:t>
            </a:r>
            <a:endParaRPr/>
          </a:p>
        </p:txBody>
      </p:sp>
      <p:sp>
        <p:nvSpPr>
          <p:cNvPr id="741" name="Google Shape;741;p15"/>
          <p:cNvSpPr/>
          <p:nvPr/>
        </p:nvSpPr>
        <p:spPr>
          <a:xfrm>
            <a:off x="3196452" y="3872088"/>
            <a:ext cx="277775" cy="290631"/>
          </a:xfrm>
          <a:prstGeom prst="rightArrow">
            <a:avLst>
              <a:gd name="adj1" fmla="val 50000"/>
              <a:gd name="adj2" fmla="val 50000"/>
            </a:avLst>
          </a:prstGeom>
          <a:solidFill>
            <a:schemeClr val="accent1"/>
          </a:solidFill>
          <a:ln w="25400" cap="flat" cmpd="sng">
            <a:solidFill>
              <a:srgbClr val="6A40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742" name="Google Shape;742;p15"/>
          <p:cNvCxnSpPr/>
          <p:nvPr/>
        </p:nvCxnSpPr>
        <p:spPr>
          <a:xfrm>
            <a:off x="1210550" y="2223150"/>
            <a:ext cx="211800" cy="141600"/>
          </a:xfrm>
          <a:prstGeom prst="straightConnector1">
            <a:avLst/>
          </a:prstGeom>
          <a:noFill/>
          <a:ln w="28575" cap="flat" cmpd="sng">
            <a:solidFill>
              <a:srgbClr val="FF0000"/>
            </a:solidFill>
            <a:prstDash val="solid"/>
            <a:round/>
            <a:headEnd type="none" w="med" len="med"/>
            <a:tailEnd type="none" w="med" len="med"/>
          </a:ln>
        </p:spPr>
      </p:cxnSp>
      <p:cxnSp>
        <p:nvCxnSpPr>
          <p:cNvPr id="743" name="Google Shape;743;p15"/>
          <p:cNvCxnSpPr/>
          <p:nvPr/>
        </p:nvCxnSpPr>
        <p:spPr>
          <a:xfrm rot="10800000" flipH="1">
            <a:off x="1210550" y="2210550"/>
            <a:ext cx="192900" cy="166800"/>
          </a:xfrm>
          <a:prstGeom prst="straightConnector1">
            <a:avLst/>
          </a:prstGeom>
          <a:noFill/>
          <a:ln w="28575" cap="flat" cmpd="sng">
            <a:solidFill>
              <a:srgbClr val="FF0000"/>
            </a:solidFill>
            <a:prstDash val="solid"/>
            <a:round/>
            <a:headEnd type="none" w="med" len="med"/>
            <a:tailEnd type="none" w="med" len="med"/>
          </a:ln>
        </p:spPr>
      </p:cxnSp>
      <p:cxnSp>
        <p:nvCxnSpPr>
          <p:cNvPr id="744" name="Google Shape;744;p15"/>
          <p:cNvCxnSpPr/>
          <p:nvPr/>
        </p:nvCxnSpPr>
        <p:spPr>
          <a:xfrm rot="10800000" flipH="1">
            <a:off x="1211750" y="2460650"/>
            <a:ext cx="209400" cy="142500"/>
          </a:xfrm>
          <a:prstGeom prst="straightConnector1">
            <a:avLst/>
          </a:prstGeom>
          <a:noFill/>
          <a:ln w="28575" cap="flat" cmpd="sng">
            <a:solidFill>
              <a:srgbClr val="FF0000"/>
            </a:solidFill>
            <a:prstDash val="solid"/>
            <a:round/>
            <a:headEnd type="none" w="med" len="med"/>
            <a:tailEnd type="none" w="med" len="med"/>
          </a:ln>
        </p:spPr>
      </p:cxnSp>
      <p:cxnSp>
        <p:nvCxnSpPr>
          <p:cNvPr id="745" name="Google Shape;745;p15"/>
          <p:cNvCxnSpPr/>
          <p:nvPr/>
        </p:nvCxnSpPr>
        <p:spPr>
          <a:xfrm>
            <a:off x="1210550" y="2461100"/>
            <a:ext cx="211800" cy="141600"/>
          </a:xfrm>
          <a:prstGeom prst="straightConnector1">
            <a:avLst/>
          </a:prstGeom>
          <a:noFill/>
          <a:ln w="28575" cap="flat" cmpd="sng">
            <a:solidFill>
              <a:srgbClr val="FF00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36"/>
                                        </p:tgtEl>
                                        <p:attrNameLst>
                                          <p:attrName>style.visibility</p:attrName>
                                        </p:attrNameLst>
                                      </p:cBhvr>
                                      <p:to>
                                        <p:strVal val="visible"/>
                                      </p:to>
                                    </p:set>
                                    <p:anim calcmode="lin" valueType="num">
                                      <p:cBhvr additive="base">
                                        <p:cTn id="7" dur="500"/>
                                        <p:tgtEl>
                                          <p:spTgt spid="7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750" name="Google Shape;750;p16"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751" name="Google Shape;751;p16"/>
          <p:cNvGrpSpPr/>
          <p:nvPr/>
        </p:nvGrpSpPr>
        <p:grpSpPr>
          <a:xfrm>
            <a:off x="6714243" y="4138736"/>
            <a:ext cx="2290966" cy="847200"/>
            <a:chOff x="2281034" y="724796"/>
            <a:chExt cx="2290966" cy="847200"/>
          </a:xfrm>
        </p:grpSpPr>
        <p:sp>
          <p:nvSpPr>
            <p:cNvPr id="752" name="Google Shape;752;p16"/>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53" name="Google Shape;753;p16"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754" name="Google Shape;754;p16"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755" name="Google Shape;755;p16"/>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Python Identifier</a:t>
            </a:r>
            <a:endParaRPr sz="2000" b="0" i="0" u="none" strike="noStrike" cap="none">
              <a:solidFill>
                <a:schemeClr val="dk1"/>
              </a:solidFill>
              <a:latin typeface="Poppins Medium"/>
              <a:ea typeface="Poppins Medium"/>
              <a:cs typeface="Poppins Medium"/>
              <a:sym typeface="Poppins Medium"/>
            </a:endParaRPr>
          </a:p>
        </p:txBody>
      </p:sp>
      <p:sp>
        <p:nvSpPr>
          <p:cNvPr id="756" name="Google Shape;756;p16"/>
          <p:cNvSpPr/>
          <p:nvPr/>
        </p:nvSpPr>
        <p:spPr>
          <a:xfrm>
            <a:off x="624392" y="1168219"/>
            <a:ext cx="7547536" cy="2346506"/>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The name that given to a variable and function are named as identifier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There are special rules: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Char char="•"/>
            </a:pPr>
            <a:r>
              <a:rPr lang="en-US" sz="1600" b="0" i="0" u="none" strike="noStrike" cap="none">
                <a:solidFill>
                  <a:srgbClr val="000000"/>
                </a:solidFill>
                <a:latin typeface="Arial"/>
                <a:ea typeface="Arial"/>
                <a:cs typeface="Arial"/>
                <a:sym typeface="Arial"/>
              </a:rPr>
              <a:t>They cant be python keywords (</a:t>
            </a:r>
            <a:r>
              <a:rPr lang="en-US" sz="1400" b="0" i="0" u="none" strike="noStrike" cap="none">
                <a:solidFill>
                  <a:srgbClr val="F93642"/>
                </a:solidFill>
                <a:highlight>
                  <a:srgbClr val="000000"/>
                </a:highlight>
                <a:latin typeface="Arial"/>
                <a:ea typeface="Arial"/>
                <a:cs typeface="Arial"/>
                <a:sym typeface="Arial"/>
              </a:rPr>
              <a:t>True, False, None, print</a:t>
            </a:r>
            <a:r>
              <a:rPr lang="en-US" sz="1600" b="0" i="0" u="none" strike="noStrike" cap="none">
                <a:solidFill>
                  <a:srgbClr val="000000"/>
                </a:solidFill>
                <a:latin typeface="Arial"/>
                <a:ea typeface="Arial"/>
                <a:cs typeface="Arial"/>
                <a:sym typeface="Arial"/>
              </a:rPr>
              <a:t>)</a:t>
            </a:r>
            <a:endParaRPr/>
          </a:p>
          <a:p>
            <a:pPr marL="342900" marR="0" lvl="0" indent="-342900" algn="l" rtl="0">
              <a:lnSpc>
                <a:spcPct val="100000"/>
              </a:lnSpc>
              <a:spcBef>
                <a:spcPts val="0"/>
              </a:spcBef>
              <a:spcAft>
                <a:spcPts val="0"/>
              </a:spcAft>
              <a:buClr>
                <a:srgbClr val="000000"/>
              </a:buClr>
              <a:buSzPts val="1800"/>
              <a:buFont typeface="Arial"/>
              <a:buChar char="•"/>
            </a:pPr>
            <a:r>
              <a:rPr lang="en-US" sz="1600" b="0" i="0" u="none" strike="noStrike" cap="none">
                <a:solidFill>
                  <a:srgbClr val="000000"/>
                </a:solidFill>
                <a:latin typeface="Arial"/>
                <a:ea typeface="Arial"/>
                <a:cs typeface="Arial"/>
                <a:sym typeface="Arial"/>
              </a:rPr>
              <a:t>They are case-sensitive  ( </a:t>
            </a:r>
            <a:r>
              <a:rPr lang="en-US" sz="1400" b="0" i="0" u="none" strike="noStrike" cap="none">
                <a:solidFill>
                  <a:schemeClr val="accent6"/>
                </a:solidFill>
                <a:highlight>
                  <a:srgbClr val="000000"/>
                </a:highlight>
                <a:latin typeface="Arial"/>
                <a:ea typeface="Arial"/>
                <a:cs typeface="Arial"/>
                <a:sym typeface="Arial"/>
              </a:rPr>
              <a:t>Animal</a:t>
            </a:r>
            <a:r>
              <a:rPr lang="en-US" sz="1600" b="0" i="0" u="none" strike="noStrike" cap="none">
                <a:solidFill>
                  <a:srgbClr val="000000"/>
                </a:solidFill>
                <a:latin typeface="Arial"/>
                <a:ea typeface="Arial"/>
                <a:cs typeface="Arial"/>
                <a:sym typeface="Arial"/>
              </a:rPr>
              <a:t> &amp; </a:t>
            </a:r>
            <a:r>
              <a:rPr lang="en-US" sz="1400" b="0" i="0" u="none" strike="noStrike" cap="none">
                <a:solidFill>
                  <a:schemeClr val="accent6"/>
                </a:solidFill>
                <a:highlight>
                  <a:srgbClr val="000000"/>
                </a:highlight>
                <a:latin typeface="Arial"/>
                <a:ea typeface="Arial"/>
                <a:cs typeface="Arial"/>
                <a:sym typeface="Arial"/>
              </a:rPr>
              <a:t>animal</a:t>
            </a:r>
            <a:r>
              <a:rPr lang="en-US" sz="1600" b="0" i="0" u="none" strike="noStrike" cap="none">
                <a:solidFill>
                  <a:srgbClr val="000000"/>
                </a:solidFill>
                <a:latin typeface="Arial"/>
                <a:ea typeface="Arial"/>
                <a:cs typeface="Arial"/>
                <a:sym typeface="Arial"/>
              </a:rPr>
              <a:t> are different variable</a:t>
            </a:r>
            <a:endParaRPr sz="16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Char char="•"/>
            </a:pPr>
            <a:r>
              <a:rPr lang="en-US" sz="1600" b="0" i="0" u="none" strike="noStrike" cap="none">
                <a:solidFill>
                  <a:srgbClr val="000000"/>
                </a:solidFill>
                <a:latin typeface="Arial"/>
                <a:ea typeface="Arial"/>
                <a:cs typeface="Arial"/>
                <a:sym typeface="Arial"/>
              </a:rPr>
              <a:t>Whitespace is not allow ( </a:t>
            </a:r>
            <a:r>
              <a:rPr lang="en-US" sz="1400" b="0" i="0" u="none" strike="noStrike" cap="none">
                <a:solidFill>
                  <a:srgbClr val="F93642"/>
                </a:solidFill>
                <a:highlight>
                  <a:srgbClr val="000000"/>
                </a:highlight>
                <a:latin typeface="Arial"/>
                <a:ea typeface="Arial"/>
                <a:cs typeface="Arial"/>
                <a:sym typeface="Arial"/>
              </a:rPr>
              <a:t>calculated answer</a:t>
            </a:r>
            <a:r>
              <a:rPr lang="en-US" sz="1600" b="0" i="0" u="none" strike="noStrike" cap="none">
                <a:solidFill>
                  <a:srgbClr val="F93642"/>
                </a:solidFill>
                <a:latin typeface="Arial"/>
                <a:ea typeface="Arial"/>
                <a:cs typeface="Arial"/>
                <a:sym typeface="Arial"/>
              </a:rPr>
              <a:t> </a:t>
            </a:r>
            <a:r>
              <a:rPr lang="en-US" sz="1600" b="0" i="0" u="none" strike="noStrike" cap="none">
                <a:solidFill>
                  <a:srgbClr val="000000"/>
                </a:solidFill>
                <a:latin typeface="Arial"/>
                <a:ea typeface="Arial"/>
                <a:cs typeface="Arial"/>
                <a:sym typeface="Arial"/>
              </a:rPr>
              <a:t>🡺 </a:t>
            </a:r>
            <a:r>
              <a:rPr lang="en-US" sz="1400" b="0" i="0" u="none" strike="noStrike" cap="none">
                <a:solidFill>
                  <a:schemeClr val="accent6"/>
                </a:solidFill>
                <a:highlight>
                  <a:srgbClr val="000000"/>
                </a:highlight>
                <a:latin typeface="Arial"/>
                <a:ea typeface="Arial"/>
                <a:cs typeface="Arial"/>
                <a:sym typeface="Arial"/>
              </a:rPr>
              <a:t>calculated_answer</a:t>
            </a: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Char char="•"/>
            </a:pPr>
            <a:r>
              <a:rPr lang="en-US" sz="1600" b="0" i="0" u="none" strike="noStrike" cap="none">
                <a:solidFill>
                  <a:srgbClr val="000000"/>
                </a:solidFill>
                <a:latin typeface="Arial"/>
                <a:ea typeface="Arial"/>
                <a:cs typeface="Arial"/>
                <a:sym typeface="Arial"/>
              </a:rPr>
              <a:t>Cannot use special symbol (e.g. </a:t>
            </a:r>
            <a:r>
              <a:rPr lang="en-US" sz="1400" b="0" i="0" u="none" strike="noStrike" cap="none">
                <a:solidFill>
                  <a:schemeClr val="accent6"/>
                </a:solidFill>
                <a:highlight>
                  <a:srgbClr val="000000"/>
                </a:highlight>
                <a:latin typeface="Arial"/>
                <a:ea typeface="Arial"/>
                <a:cs typeface="Arial"/>
                <a:sym typeface="Arial"/>
              </a:rPr>
              <a:t>!</a:t>
            </a:r>
            <a:r>
              <a:rPr lang="en-US" sz="1600" b="0" i="0" u="none" strike="noStrike" cap="none">
                <a:solidFill>
                  <a:srgbClr val="000000"/>
                </a:solidFill>
                <a:latin typeface="Arial"/>
                <a:ea typeface="Arial"/>
                <a:cs typeface="Arial"/>
                <a:sym typeface="Arial"/>
              </a:rPr>
              <a:t>, </a:t>
            </a:r>
            <a:r>
              <a:rPr lang="en-US" sz="1400" b="0" i="0" u="none" strike="noStrike" cap="none">
                <a:solidFill>
                  <a:schemeClr val="accent6"/>
                </a:solidFill>
                <a:highlight>
                  <a:srgbClr val="000000"/>
                </a:highlight>
                <a:latin typeface="Arial"/>
                <a:ea typeface="Arial"/>
                <a:cs typeface="Arial"/>
                <a:sym typeface="Arial"/>
              </a:rPr>
              <a:t>@</a:t>
            </a:r>
            <a:r>
              <a:rPr lang="en-US" sz="1600" b="0" i="0" u="none" strike="noStrike" cap="none">
                <a:solidFill>
                  <a:srgbClr val="000000"/>
                </a:solidFill>
                <a:latin typeface="Arial"/>
                <a:ea typeface="Arial"/>
                <a:cs typeface="Arial"/>
                <a:sym typeface="Arial"/>
              </a:rPr>
              <a:t>, </a:t>
            </a:r>
            <a:r>
              <a:rPr lang="en-US" sz="1400" b="0" i="0" u="none" strike="noStrike" cap="none">
                <a:solidFill>
                  <a:schemeClr val="accent6"/>
                </a:solidFill>
                <a:highlight>
                  <a:srgbClr val="000000"/>
                </a:highlight>
                <a:latin typeface="Arial"/>
                <a:ea typeface="Arial"/>
                <a:cs typeface="Arial"/>
                <a:sym typeface="Arial"/>
              </a:rPr>
              <a:t>#</a:t>
            </a:r>
            <a:r>
              <a:rPr lang="en-US" sz="1600" b="0" i="0" u="none" strike="noStrike" cap="none">
                <a:solidFill>
                  <a:srgbClr val="000000"/>
                </a:solidFill>
                <a:latin typeface="Arial"/>
                <a:ea typeface="Arial"/>
                <a:cs typeface="Arial"/>
                <a:sym typeface="Arial"/>
              </a:rPr>
              <a:t>, </a:t>
            </a:r>
            <a:r>
              <a:rPr lang="en-US" sz="1400" b="0" i="0" u="none" strike="noStrike" cap="none">
                <a:solidFill>
                  <a:schemeClr val="accent6"/>
                </a:solidFill>
                <a:highlight>
                  <a:srgbClr val="000000"/>
                </a:highlight>
                <a:latin typeface="Arial"/>
                <a:ea typeface="Arial"/>
                <a:cs typeface="Arial"/>
                <a:sym typeface="Arial"/>
              </a:rPr>
              <a:t>$</a:t>
            </a:r>
            <a:r>
              <a:rPr lang="en-US" sz="1600" b="0" i="0" u="none" strike="noStrike" cap="none">
                <a:solidFill>
                  <a:srgbClr val="000000"/>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Char char="•"/>
            </a:pPr>
            <a:r>
              <a:rPr lang="en-US" sz="1600" b="0" i="0" u="none" strike="noStrike" cap="none">
                <a:solidFill>
                  <a:srgbClr val="000000"/>
                </a:solidFill>
                <a:latin typeface="Arial"/>
                <a:ea typeface="Arial"/>
                <a:cs typeface="Arial"/>
                <a:sym typeface="Arial"/>
              </a:rPr>
              <a:t>Begin with letter or _  .Cannot start with digit ( </a:t>
            </a:r>
            <a:r>
              <a:rPr lang="en-US" sz="1600" b="0" i="0" u="none" strike="sngStrike" cap="none">
                <a:solidFill>
                  <a:srgbClr val="000000"/>
                </a:solidFill>
                <a:latin typeface="Arial"/>
                <a:ea typeface="Arial"/>
                <a:cs typeface="Arial"/>
                <a:sym typeface="Arial"/>
              </a:rPr>
              <a:t>1name</a:t>
            </a:r>
            <a:r>
              <a:rPr lang="en-US" sz="1600" b="0" i="0" u="none" strike="noStrike" cap="none">
                <a:solidFill>
                  <a:srgbClr val="000000"/>
                </a:solidFill>
                <a:latin typeface="Arial"/>
                <a:ea typeface="Arial"/>
                <a:cs typeface="Arial"/>
                <a:sym typeface="Arial"/>
              </a:rPr>
              <a:t> )</a:t>
            </a:r>
            <a:endParaRPr sz="1600" b="0" i="0" u="none" strike="noStrike" cap="none">
              <a:solidFill>
                <a:srgbClr val="000000"/>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7" name="Google Shape;757;p16"/>
          <p:cNvSpPr txBox="1"/>
          <p:nvPr/>
        </p:nvSpPr>
        <p:spPr>
          <a:xfrm>
            <a:off x="1089073" y="3616286"/>
            <a:ext cx="194445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Montserrat"/>
                <a:ea typeface="Montserrat"/>
                <a:cs typeface="Montserrat"/>
                <a:sym typeface="Montserrat"/>
              </a:rPr>
              <a:t>👍 Good</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Montserrat"/>
                <a:ea typeface="Montserrat"/>
                <a:cs typeface="Montserrat"/>
                <a:sym typeface="Montserrat"/>
              </a:rPr>
              <a:t>Name</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Montserrat"/>
                <a:ea typeface="Montserrat"/>
                <a:cs typeface="Montserrat"/>
                <a:sym typeface="Montserrat"/>
              </a:rPr>
              <a:t>is_complete</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Montserrat"/>
                <a:ea typeface="Montserrat"/>
                <a:cs typeface="Montserrat"/>
                <a:sym typeface="Montserrat"/>
              </a:rPr>
              <a:t>num_of_people</a:t>
            </a:r>
            <a:endParaRPr sz="1200" b="0" i="0" u="none" strike="noStrike" cap="none">
              <a:solidFill>
                <a:srgbClr val="000000"/>
              </a:solidFill>
              <a:latin typeface="Arial"/>
              <a:ea typeface="Arial"/>
              <a:cs typeface="Arial"/>
              <a:sym typeface="Arial"/>
            </a:endParaRPr>
          </a:p>
        </p:txBody>
      </p:sp>
      <p:sp>
        <p:nvSpPr>
          <p:cNvPr id="758" name="Google Shape;758;p16"/>
          <p:cNvSpPr txBox="1"/>
          <p:nvPr/>
        </p:nvSpPr>
        <p:spPr>
          <a:xfrm>
            <a:off x="2890008" y="3561477"/>
            <a:ext cx="1681992"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Montserrat"/>
                <a:ea typeface="Montserrat"/>
                <a:cs typeface="Montserrat"/>
                <a:sym typeface="Montserrat"/>
              </a:rPr>
              <a:t>😡 Bad</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Montserrat"/>
                <a:ea typeface="Montserrat"/>
                <a:cs typeface="Montserrat"/>
                <a:sym typeface="Montserrat"/>
              </a:rPr>
              <a:t>lMAao!</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Montserrat"/>
                <a:ea typeface="Montserrat"/>
                <a:cs typeface="Montserrat"/>
                <a:sym typeface="Montserrat"/>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Montserrat"/>
                <a:ea typeface="Montserrat"/>
                <a:cs typeface="Montserrat"/>
                <a:sym typeface="Montserrat"/>
              </a:rPr>
              <a:t>1st_variable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pic>
        <p:nvPicPr>
          <p:cNvPr id="763" name="Google Shape;763;p19"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667158" cy="4326675"/>
          </a:xfrm>
          <a:prstGeom prst="rect">
            <a:avLst/>
          </a:prstGeom>
          <a:noFill/>
          <a:ln>
            <a:noFill/>
          </a:ln>
        </p:spPr>
      </p:pic>
      <p:grpSp>
        <p:nvGrpSpPr>
          <p:cNvPr id="764" name="Google Shape;764;p19"/>
          <p:cNvGrpSpPr/>
          <p:nvPr/>
        </p:nvGrpSpPr>
        <p:grpSpPr>
          <a:xfrm>
            <a:off x="6714243" y="4138736"/>
            <a:ext cx="2290966" cy="847200"/>
            <a:chOff x="2281034" y="724796"/>
            <a:chExt cx="2290966" cy="847200"/>
          </a:xfrm>
        </p:grpSpPr>
        <p:sp>
          <p:nvSpPr>
            <p:cNvPr id="765" name="Google Shape;765;p19"/>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6" name="Google Shape;766;p19"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767" name="Google Shape;767;p19"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768" name="Google Shape;768;p19"/>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Type Casting</a:t>
            </a:r>
            <a:endParaRPr sz="2000" b="0" i="0" u="none" strike="noStrike" cap="none">
              <a:solidFill>
                <a:schemeClr val="dk1"/>
              </a:solidFill>
              <a:latin typeface="Poppins Medium"/>
              <a:ea typeface="Poppins Medium"/>
              <a:cs typeface="Poppins Medium"/>
              <a:sym typeface="Poppins Medium"/>
            </a:endParaRPr>
          </a:p>
        </p:txBody>
      </p:sp>
      <p:sp>
        <p:nvSpPr>
          <p:cNvPr id="769" name="Google Shape;769;p19"/>
          <p:cNvSpPr/>
          <p:nvPr/>
        </p:nvSpPr>
        <p:spPr>
          <a:xfrm>
            <a:off x="809095" y="1168219"/>
            <a:ext cx="4396103" cy="1574981"/>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Unlike other languages like JavaScript, Python prefer </a:t>
            </a:r>
            <a:r>
              <a:rPr lang="en-US" sz="1400" b="0" i="1" u="none" strike="noStrike" cap="none">
                <a:solidFill>
                  <a:srgbClr val="000000"/>
                </a:solidFill>
                <a:latin typeface="Times New Roman"/>
                <a:ea typeface="Times New Roman"/>
                <a:cs typeface="Times New Roman"/>
                <a:sym typeface="Times New Roman"/>
              </a:rPr>
              <a:t>explicit is better than implicit</a:t>
            </a:r>
            <a:r>
              <a:rPr lang="en-US" sz="1400" b="0" i="1" u="none" strike="noStrike" cap="none">
                <a:solidFill>
                  <a:srgbClr val="000000"/>
                </a:solidFill>
                <a:latin typeface="Montserrat"/>
                <a:ea typeface="Montserrat"/>
                <a:cs typeface="Montserrat"/>
                <a:sym typeface="Montserrat"/>
              </a:rPr>
              <a:t>. </a:t>
            </a:r>
            <a:r>
              <a:rPr lang="en-US" sz="1400" b="0" i="0" u="none" strike="noStrike" cap="none">
                <a:solidFill>
                  <a:srgbClr val="000000"/>
                </a:solidFill>
                <a:latin typeface="Arial"/>
                <a:ea typeface="Arial"/>
                <a:cs typeface="Arial"/>
                <a:sym typeface="Arial"/>
              </a:rPr>
              <a:t>That means Python won't  automatically type casting.</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We also have to (explicitly) convert types so that they’re compatible with each other.</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19"/>
          <p:cNvSpPr txBox="1"/>
          <p:nvPr/>
        </p:nvSpPr>
        <p:spPr>
          <a:xfrm>
            <a:off x="5676242" y="1465968"/>
            <a:ext cx="2291100" cy="1277100"/>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FF9B00"/>
                </a:solidFill>
                <a:latin typeface="Consolas"/>
                <a:ea typeface="Consolas"/>
                <a:cs typeface="Consolas"/>
                <a:sym typeface="Consolas"/>
              </a:rPr>
              <a:t>num1 </a:t>
            </a:r>
            <a:r>
              <a:rPr lang="en-US" sz="1100" b="0" i="0" u="none" strike="noStrike" cap="none">
                <a:solidFill>
                  <a:srgbClr val="00FFF3"/>
                </a:solidFill>
                <a:latin typeface="Consolas"/>
                <a:ea typeface="Consolas"/>
                <a:cs typeface="Consolas"/>
                <a:sym typeface="Consolas"/>
              </a:rPr>
              <a:t>=</a:t>
            </a:r>
            <a:r>
              <a:rPr lang="en-US" sz="1100" b="0" i="0" u="none" strike="noStrike" cap="none">
                <a:solidFill>
                  <a:srgbClr val="FF9B00"/>
                </a:solidFill>
                <a:latin typeface="Consolas"/>
                <a:ea typeface="Consolas"/>
                <a:cs typeface="Consolas"/>
                <a:sym typeface="Consolas"/>
              </a:rPr>
              <a:t> </a:t>
            </a:r>
            <a:r>
              <a:rPr lang="en-US" sz="1100" b="0" i="0" u="none" strike="noStrike" cap="none">
                <a:solidFill>
                  <a:srgbClr val="00E00E"/>
                </a:solidFill>
                <a:latin typeface="Consolas"/>
                <a:ea typeface="Consolas"/>
                <a:cs typeface="Consolas"/>
                <a:sym typeface="Consolas"/>
              </a:rPr>
              <a:t>int</a:t>
            </a:r>
            <a:r>
              <a:rPr lang="en-US" sz="1100" b="0" i="0" u="none" strike="noStrike" cap="none">
                <a:solidFill>
                  <a:srgbClr val="F7F7F7"/>
                </a:solidFill>
                <a:latin typeface="Consolas"/>
                <a:ea typeface="Consolas"/>
                <a:cs typeface="Consolas"/>
                <a:sym typeface="Consolas"/>
              </a:rPr>
              <a:t>(“</a:t>
            </a:r>
            <a:r>
              <a:rPr lang="en-US" sz="1100" b="0" i="0" u="none" strike="noStrike" cap="none">
                <a:solidFill>
                  <a:srgbClr val="FFFFFF"/>
                </a:solidFill>
                <a:latin typeface="Consolas"/>
                <a:ea typeface="Consolas"/>
                <a:cs typeface="Consolas"/>
                <a:sym typeface="Consolas"/>
              </a:rPr>
              <a:t>5”</a:t>
            </a:r>
            <a:r>
              <a:rPr lang="en-US" sz="1100" b="0" i="0" u="none" strike="noStrike" cap="none">
                <a:solidFill>
                  <a:srgbClr val="F7F7F7"/>
                </a:solidFill>
                <a:latin typeface="Consolas"/>
                <a:ea typeface="Consolas"/>
                <a:cs typeface="Consolas"/>
                <a:sym typeface="Consolas"/>
              </a:rPr>
              <a:t>)</a:t>
            </a:r>
            <a:endParaRPr sz="1100" b="0" i="0" u="none" strike="noStrike" cap="none">
              <a:solidFill>
                <a:srgbClr val="FF9B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FF9B00"/>
                </a:solidFill>
                <a:latin typeface="Consolas"/>
                <a:ea typeface="Consolas"/>
                <a:cs typeface="Consolas"/>
                <a:sym typeface="Consolas"/>
              </a:rPr>
              <a:t>num2</a:t>
            </a:r>
            <a:r>
              <a:rPr lang="en-US" sz="1100" b="0" i="0" u="none" strike="noStrike" cap="none">
                <a:solidFill>
                  <a:srgbClr val="F7F7F7"/>
                </a:solidFill>
                <a:latin typeface="Consolas"/>
                <a:ea typeface="Consolas"/>
                <a:cs typeface="Consolas"/>
                <a:sym typeface="Consolas"/>
              </a:rPr>
              <a:t> </a:t>
            </a:r>
            <a:r>
              <a:rPr lang="en-US" sz="1100" b="0" i="0" u="none" strike="noStrike" cap="none">
                <a:solidFill>
                  <a:srgbClr val="00FFF3"/>
                </a:solidFill>
                <a:latin typeface="Consolas"/>
                <a:ea typeface="Consolas"/>
                <a:cs typeface="Consolas"/>
                <a:sym typeface="Consolas"/>
              </a:rPr>
              <a:t>=</a:t>
            </a:r>
            <a:r>
              <a:rPr lang="en-US" sz="1100" b="0" i="0" u="none" strike="noStrike" cap="none">
                <a:solidFill>
                  <a:srgbClr val="F7F7F7"/>
                </a:solidFill>
                <a:latin typeface="Consolas"/>
                <a:ea typeface="Consolas"/>
                <a:cs typeface="Consolas"/>
                <a:sym typeface="Consolas"/>
              </a:rPr>
              <a:t> </a:t>
            </a:r>
            <a:r>
              <a:rPr lang="en-US" sz="1100" b="0" i="0" u="none" strike="noStrike" cap="none">
                <a:solidFill>
                  <a:srgbClr val="00E00E"/>
                </a:solidFill>
                <a:latin typeface="Consolas"/>
                <a:ea typeface="Consolas"/>
                <a:cs typeface="Consolas"/>
                <a:sym typeface="Consolas"/>
              </a:rPr>
              <a:t>int</a:t>
            </a:r>
            <a:r>
              <a:rPr lang="en-US" sz="1100" b="0" i="0" u="none" strike="noStrike" cap="none">
                <a:solidFill>
                  <a:srgbClr val="F7F7F7"/>
                </a:solidFill>
                <a:latin typeface="Consolas"/>
                <a:ea typeface="Consolas"/>
                <a:cs typeface="Consolas"/>
                <a:sym typeface="Consolas"/>
              </a:rPr>
              <a:t>(</a:t>
            </a:r>
            <a:r>
              <a:rPr lang="en-US" sz="1100" b="0" i="0" u="none" strike="noStrike" cap="none">
                <a:solidFill>
                  <a:srgbClr val="00FFF3"/>
                </a:solidFill>
                <a:latin typeface="Consolas"/>
                <a:ea typeface="Consolas"/>
                <a:cs typeface="Consolas"/>
                <a:sym typeface="Consolas"/>
              </a:rPr>
              <a:t>-</a:t>
            </a:r>
            <a:r>
              <a:rPr lang="en-US" sz="1100" b="0" i="0" u="none" strike="noStrike" cap="none">
                <a:solidFill>
                  <a:srgbClr val="FFFFFF"/>
                </a:solidFill>
                <a:latin typeface="Consolas"/>
                <a:ea typeface="Consolas"/>
                <a:cs typeface="Consolas"/>
                <a:sym typeface="Consolas"/>
              </a:rPr>
              <a:t>2.8</a:t>
            </a:r>
            <a:r>
              <a:rPr lang="en-US" sz="1100" b="0" i="0" u="none" strike="noStrike" cap="none">
                <a:solidFill>
                  <a:srgbClr val="F7F7F7"/>
                </a:solidFill>
                <a:latin typeface="Consolas"/>
                <a:ea typeface="Consolas"/>
                <a:cs typeface="Consolas"/>
                <a:sym typeface="Consolas"/>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FF9B00"/>
                </a:solidFill>
                <a:latin typeface="Consolas"/>
                <a:ea typeface="Consolas"/>
                <a:cs typeface="Consolas"/>
                <a:sym typeface="Consolas"/>
              </a:rPr>
              <a:t>num3</a:t>
            </a:r>
            <a:r>
              <a:rPr lang="en-US" sz="1100" b="0" i="0" u="none" strike="noStrike" cap="none">
                <a:solidFill>
                  <a:srgbClr val="F7F7F7"/>
                </a:solidFill>
                <a:latin typeface="Consolas"/>
                <a:ea typeface="Consolas"/>
                <a:cs typeface="Consolas"/>
                <a:sym typeface="Consolas"/>
              </a:rPr>
              <a:t> </a:t>
            </a:r>
            <a:r>
              <a:rPr lang="en-US" sz="1100" b="0" i="0" u="none" strike="noStrike" cap="none">
                <a:solidFill>
                  <a:srgbClr val="00FFF3"/>
                </a:solidFill>
                <a:latin typeface="Consolas"/>
                <a:ea typeface="Consolas"/>
                <a:cs typeface="Consolas"/>
                <a:sym typeface="Consolas"/>
              </a:rPr>
              <a:t>=</a:t>
            </a:r>
            <a:r>
              <a:rPr lang="en-US" sz="1100" b="0" i="0" u="none" strike="noStrike" cap="none">
                <a:solidFill>
                  <a:srgbClr val="F7F7F7"/>
                </a:solidFill>
                <a:latin typeface="Consolas"/>
                <a:ea typeface="Consolas"/>
                <a:cs typeface="Consolas"/>
                <a:sym typeface="Consolas"/>
              </a:rPr>
              <a:t> </a:t>
            </a:r>
            <a:r>
              <a:rPr lang="en-US" sz="1100" b="0" i="0" u="none" strike="noStrike" cap="none">
                <a:solidFill>
                  <a:srgbClr val="00E00E"/>
                </a:solidFill>
                <a:latin typeface="Consolas"/>
                <a:ea typeface="Consolas"/>
                <a:cs typeface="Consolas"/>
                <a:sym typeface="Consolas"/>
              </a:rPr>
              <a:t>float</a:t>
            </a:r>
            <a:r>
              <a:rPr lang="en-US" sz="1100" b="0" i="0" u="none" strike="noStrike" cap="none">
                <a:solidFill>
                  <a:srgbClr val="F7F7F7"/>
                </a:solidFill>
                <a:latin typeface="Consolas"/>
                <a:ea typeface="Consolas"/>
                <a:cs typeface="Consolas"/>
                <a:sym typeface="Consolas"/>
              </a:rPr>
              <a:t>(“</a:t>
            </a:r>
            <a:r>
              <a:rPr lang="en-US" sz="1100" b="0" i="0" u="none" strike="noStrike" cap="none">
                <a:solidFill>
                  <a:srgbClr val="FFFFFF"/>
                </a:solidFill>
                <a:latin typeface="Consolas"/>
                <a:ea typeface="Consolas"/>
                <a:cs typeface="Consolas"/>
                <a:sym typeface="Consolas"/>
              </a:rPr>
              <a:t>5”</a:t>
            </a:r>
            <a:r>
              <a:rPr lang="en-US" sz="1100" b="0" i="0" u="none" strike="noStrike" cap="none">
                <a:solidFill>
                  <a:srgbClr val="F7F7F7"/>
                </a:solidFill>
                <a:latin typeface="Consolas"/>
                <a:ea typeface="Consolas"/>
                <a:cs typeface="Consolas"/>
                <a:sym typeface="Consolas"/>
              </a:rPr>
              <a:t>)</a:t>
            </a:r>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0" u="none" strike="noStrike" cap="none">
                <a:solidFill>
                  <a:srgbClr val="FFFF00"/>
                </a:solidFill>
                <a:latin typeface="Consolas"/>
                <a:ea typeface="Consolas"/>
                <a:cs typeface="Consolas"/>
                <a:sym typeface="Consolas"/>
              </a:rPr>
              <a:t>print</a:t>
            </a:r>
            <a:r>
              <a:rPr lang="en-US" sz="1100" b="0" i="0" u="none" strike="noStrike" cap="none">
                <a:solidFill>
                  <a:srgbClr val="F7F7F7"/>
                </a:solidFill>
                <a:latin typeface="Consolas"/>
                <a:ea typeface="Consolas"/>
                <a:cs typeface="Consolas"/>
                <a:sym typeface="Consolas"/>
              </a:rPr>
              <a:t>(</a:t>
            </a:r>
            <a:r>
              <a:rPr lang="en-US" sz="1100" b="0" i="0" u="none" strike="noStrike" cap="none">
                <a:solidFill>
                  <a:srgbClr val="FF9B00"/>
                </a:solidFill>
                <a:latin typeface="Consolas"/>
                <a:ea typeface="Consolas"/>
                <a:cs typeface="Consolas"/>
                <a:sym typeface="Consolas"/>
              </a:rPr>
              <a:t>num1</a:t>
            </a:r>
            <a:r>
              <a:rPr lang="en-US" sz="1100" b="0" i="0" u="none" strike="noStrike" cap="none">
                <a:solidFill>
                  <a:srgbClr val="F7F7F7"/>
                </a:solidFill>
                <a:latin typeface="Consolas"/>
                <a:ea typeface="Consolas"/>
                <a:cs typeface="Consolas"/>
                <a:sym typeface="Consolas"/>
              </a:rPr>
              <a:t>)</a:t>
            </a:r>
            <a:r>
              <a:rPr lang="en-US" sz="1100" b="0" i="1" u="none" strike="noStrike" cap="none">
                <a:solidFill>
                  <a:srgbClr val="8E8E8E"/>
                </a:solidFill>
                <a:latin typeface="Consolas"/>
                <a:ea typeface="Consolas"/>
                <a:cs typeface="Consolas"/>
                <a:sym typeface="Consolas"/>
              </a:rPr>
              <a:t> # prints 5</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100" b="0" i="0" u="none" strike="noStrike" cap="none">
                <a:solidFill>
                  <a:srgbClr val="FFFF00"/>
                </a:solidFill>
                <a:latin typeface="Consolas"/>
                <a:ea typeface="Consolas"/>
                <a:cs typeface="Consolas"/>
                <a:sym typeface="Consolas"/>
              </a:rPr>
              <a:t>print</a:t>
            </a:r>
            <a:r>
              <a:rPr lang="en-US" sz="1100" b="0" i="0" u="none" strike="noStrike" cap="none">
                <a:solidFill>
                  <a:srgbClr val="F7F7F7"/>
                </a:solidFill>
                <a:latin typeface="Consolas"/>
                <a:ea typeface="Consolas"/>
                <a:cs typeface="Consolas"/>
                <a:sym typeface="Consolas"/>
              </a:rPr>
              <a:t>(</a:t>
            </a:r>
            <a:r>
              <a:rPr lang="en-US" sz="1100" b="0" i="0" u="none" strike="noStrike" cap="none">
                <a:solidFill>
                  <a:srgbClr val="FF9B00"/>
                </a:solidFill>
                <a:latin typeface="Consolas"/>
                <a:ea typeface="Consolas"/>
                <a:cs typeface="Consolas"/>
                <a:sym typeface="Consolas"/>
              </a:rPr>
              <a:t>num2</a:t>
            </a:r>
            <a:r>
              <a:rPr lang="en-US" sz="1100" b="0" i="0" u="none" strike="noStrike" cap="none">
                <a:solidFill>
                  <a:srgbClr val="F7F7F7"/>
                </a:solidFill>
                <a:latin typeface="Consolas"/>
                <a:ea typeface="Consolas"/>
                <a:cs typeface="Consolas"/>
                <a:sym typeface="Consolas"/>
              </a:rPr>
              <a:t>) </a:t>
            </a:r>
            <a:r>
              <a:rPr lang="en-US" sz="1100" b="0" i="1" u="none" strike="noStrike" cap="none">
                <a:solidFill>
                  <a:srgbClr val="8E8E8E"/>
                </a:solidFill>
                <a:latin typeface="Consolas"/>
                <a:ea typeface="Consolas"/>
                <a:cs typeface="Consolas"/>
                <a:sym typeface="Consolas"/>
              </a:rPr>
              <a:t># prints -2</a:t>
            </a:r>
            <a:endParaRPr sz="1100" b="0" i="0" u="none" strike="noStrike" cap="none">
              <a:solidFill>
                <a:srgbClr val="FFFF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FFFF00"/>
                </a:solidFill>
                <a:latin typeface="Consolas"/>
                <a:ea typeface="Consolas"/>
                <a:cs typeface="Consolas"/>
                <a:sym typeface="Consolas"/>
              </a:rPr>
              <a:t>print</a:t>
            </a:r>
            <a:r>
              <a:rPr lang="en-US" sz="1100" b="0" i="0" u="none" strike="noStrike" cap="none">
                <a:solidFill>
                  <a:srgbClr val="F7F7F7"/>
                </a:solidFill>
                <a:latin typeface="Consolas"/>
                <a:ea typeface="Consolas"/>
                <a:cs typeface="Consolas"/>
                <a:sym typeface="Consolas"/>
              </a:rPr>
              <a:t>(</a:t>
            </a:r>
            <a:r>
              <a:rPr lang="en-US" sz="1100" b="0" i="0" u="none" strike="noStrike" cap="none">
                <a:solidFill>
                  <a:srgbClr val="FF9B00"/>
                </a:solidFill>
                <a:latin typeface="Consolas"/>
                <a:ea typeface="Consolas"/>
                <a:cs typeface="Consolas"/>
                <a:sym typeface="Consolas"/>
              </a:rPr>
              <a:t>num3</a:t>
            </a:r>
            <a:r>
              <a:rPr lang="en-US" sz="1100" b="0" i="0" u="none" strike="noStrike" cap="none">
                <a:solidFill>
                  <a:srgbClr val="F7F7F7"/>
                </a:solidFill>
                <a:latin typeface="Consolas"/>
                <a:ea typeface="Consolas"/>
                <a:cs typeface="Consolas"/>
                <a:sym typeface="Consolas"/>
              </a:rPr>
              <a:t>) </a:t>
            </a:r>
            <a:r>
              <a:rPr lang="en-US" sz="1100" b="0" i="1" u="none" strike="noStrike" cap="none">
                <a:solidFill>
                  <a:srgbClr val="8E8E8E"/>
                </a:solidFill>
                <a:latin typeface="Consolas"/>
                <a:ea typeface="Consolas"/>
                <a:cs typeface="Consolas"/>
                <a:sym typeface="Consolas"/>
              </a:rPr>
              <a:t># prints 5.0</a:t>
            </a:r>
            <a:endParaRPr/>
          </a:p>
        </p:txBody>
      </p:sp>
      <p:sp>
        <p:nvSpPr>
          <p:cNvPr id="771" name="Google Shape;771;p19"/>
          <p:cNvSpPr txBox="1"/>
          <p:nvPr/>
        </p:nvSpPr>
        <p:spPr>
          <a:xfrm>
            <a:off x="1443731" y="3152569"/>
            <a:ext cx="4988569" cy="954067"/>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FFFF00"/>
                </a:solidFill>
                <a:latin typeface="Consolas"/>
                <a:ea typeface="Consolas"/>
                <a:cs typeface="Consolas"/>
                <a:sym typeface="Consolas"/>
              </a:rPr>
              <a:t>print</a:t>
            </a:r>
            <a:r>
              <a:rPr lang="en-US" sz="1400" b="0" i="0" u="none" strike="noStrike" cap="none">
                <a:solidFill>
                  <a:srgbClr val="F7F7F7"/>
                </a:solidFill>
                <a:latin typeface="Consolas"/>
                <a:ea typeface="Consolas"/>
                <a:cs typeface="Consolas"/>
                <a:sym typeface="Consolas"/>
              </a:rPr>
              <a:t>(</a:t>
            </a:r>
            <a:r>
              <a:rPr lang="en-US" sz="1400" b="0" i="0" u="none" strike="noStrike" cap="none">
                <a:solidFill>
                  <a:srgbClr val="FFFFFF"/>
                </a:solidFill>
                <a:latin typeface="Consolas"/>
                <a:ea typeface="Consolas"/>
                <a:cs typeface="Consolas"/>
                <a:sym typeface="Consolas"/>
              </a:rPr>
              <a:t>"It's "</a:t>
            </a:r>
            <a:r>
              <a:rPr lang="en-US" sz="1400" b="0" i="0" u="none" strike="noStrike" cap="none">
                <a:solidFill>
                  <a:srgbClr val="F7F7F7"/>
                </a:solidFill>
                <a:latin typeface="Consolas"/>
                <a:ea typeface="Consolas"/>
                <a:cs typeface="Consolas"/>
                <a:sym typeface="Consolas"/>
              </a:rPr>
              <a:t> </a:t>
            </a:r>
            <a:r>
              <a:rPr lang="en-US" sz="1400" b="0" i="0" u="none" strike="noStrike" cap="none">
                <a:solidFill>
                  <a:srgbClr val="00FFF3"/>
                </a:solidFill>
                <a:latin typeface="Consolas"/>
                <a:ea typeface="Consolas"/>
                <a:cs typeface="Consolas"/>
                <a:sym typeface="Consolas"/>
              </a:rPr>
              <a:t>+</a:t>
            </a:r>
            <a:r>
              <a:rPr lang="en-US" sz="1400" b="0" i="0" u="none" strike="noStrike" cap="none">
                <a:solidFill>
                  <a:srgbClr val="F7F7F7"/>
                </a:solidFill>
                <a:latin typeface="Consolas"/>
                <a:ea typeface="Consolas"/>
                <a:cs typeface="Consolas"/>
                <a:sym typeface="Consolas"/>
              </a:rPr>
              <a:t> </a:t>
            </a:r>
            <a:r>
              <a:rPr lang="en-US" sz="1400" b="0" i="0" u="none" strike="noStrike" cap="none">
                <a:solidFill>
                  <a:srgbClr val="FFFFFF"/>
                </a:solidFill>
                <a:latin typeface="Consolas"/>
                <a:ea typeface="Consolas"/>
                <a:cs typeface="Consolas"/>
                <a:sym typeface="Consolas"/>
              </a:rPr>
              <a:t>11</a:t>
            </a:r>
            <a:r>
              <a:rPr lang="en-US" sz="1400" b="0" i="0" u="none" strike="noStrike" cap="none">
                <a:solidFill>
                  <a:srgbClr val="F7F7F7"/>
                </a:solidFill>
                <a:latin typeface="Consolas"/>
                <a:ea typeface="Consolas"/>
                <a:cs typeface="Consolas"/>
                <a:sym typeface="Consolas"/>
              </a:rPr>
              <a:t> </a:t>
            </a:r>
            <a:r>
              <a:rPr lang="en-US" sz="1400" b="0" i="0" u="none" strike="noStrike" cap="none">
                <a:solidFill>
                  <a:srgbClr val="00FFF3"/>
                </a:solidFill>
                <a:latin typeface="Consolas"/>
                <a:ea typeface="Consolas"/>
                <a:cs typeface="Consolas"/>
                <a:sym typeface="Consolas"/>
              </a:rPr>
              <a:t>+</a:t>
            </a:r>
            <a:r>
              <a:rPr lang="en-US" sz="1400" b="0" i="0" u="none" strike="noStrike" cap="none">
                <a:solidFill>
                  <a:srgbClr val="F7F7F7"/>
                </a:solidFill>
                <a:latin typeface="Consolas"/>
                <a:ea typeface="Consolas"/>
                <a:cs typeface="Consolas"/>
                <a:sym typeface="Consolas"/>
              </a:rPr>
              <a:t> </a:t>
            </a:r>
            <a:r>
              <a:rPr lang="en-US" sz="1400" b="0" i="0" u="none" strike="noStrike" cap="none">
                <a:solidFill>
                  <a:srgbClr val="FFFFFF"/>
                </a:solidFill>
                <a:latin typeface="Consolas"/>
                <a:ea typeface="Consolas"/>
                <a:cs typeface="Consolas"/>
                <a:sym typeface="Consolas"/>
              </a:rPr>
              <a:t>"AM"</a:t>
            </a:r>
            <a:r>
              <a:rPr lang="en-US" sz="1400" b="0" i="0" u="none" strike="noStrike" cap="none">
                <a:solidFill>
                  <a:srgbClr val="F7F7F7"/>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400" b="0" i="1" u="none" strike="noStrike" cap="none">
                <a:solidFill>
                  <a:srgbClr val="8E8E8E"/>
                </a:solidFill>
                <a:latin typeface="Consolas"/>
                <a:ea typeface="Consolas"/>
                <a:cs typeface="Consolas"/>
                <a:sym typeface="Consolas"/>
              </a:rPr>
              <a:t># </a:t>
            </a:r>
            <a:r>
              <a:rPr lang="en-US" sz="1200" b="0" i="1" u="none" strike="noStrike" cap="none">
                <a:solidFill>
                  <a:srgbClr val="8E8E8E"/>
                </a:solidFill>
                <a:latin typeface="Consolas"/>
                <a:ea typeface="Consolas"/>
                <a:cs typeface="Consolas"/>
                <a:sym typeface="Consolas"/>
              </a:rPr>
              <a:t>TypeError: can only concatenate str (not "int") to str</a:t>
            </a:r>
            <a:endParaRPr/>
          </a:p>
          <a:p>
            <a:pPr marL="0" marR="0" lvl="0" indent="0" algn="l" rtl="0">
              <a:lnSpc>
                <a:spcPct val="100000"/>
              </a:lnSpc>
              <a:spcBef>
                <a:spcPts val="0"/>
              </a:spcBef>
              <a:spcAft>
                <a:spcPts val="0"/>
              </a:spcAft>
              <a:buNone/>
            </a:pPr>
            <a:r>
              <a:rPr lang="en-US" sz="1400" b="0" i="0" u="none" strike="noStrike" cap="none">
                <a:solidFill>
                  <a:srgbClr val="FFFF00"/>
                </a:solidFill>
                <a:latin typeface="Consolas"/>
                <a:ea typeface="Consolas"/>
                <a:cs typeface="Consolas"/>
                <a:sym typeface="Consolas"/>
              </a:rPr>
              <a:t>print</a:t>
            </a:r>
            <a:r>
              <a:rPr lang="en-US" sz="1400" b="0" i="0" u="none" strike="noStrike" cap="none">
                <a:solidFill>
                  <a:srgbClr val="F7F7F7"/>
                </a:solidFill>
                <a:latin typeface="Consolas"/>
                <a:ea typeface="Consolas"/>
                <a:cs typeface="Consolas"/>
                <a:sym typeface="Consolas"/>
              </a:rPr>
              <a:t>(</a:t>
            </a:r>
            <a:r>
              <a:rPr lang="en-US" sz="1400" b="0" i="0" u="none" strike="noStrike" cap="none">
                <a:solidFill>
                  <a:srgbClr val="FFFFFF"/>
                </a:solidFill>
                <a:latin typeface="Consolas"/>
                <a:ea typeface="Consolas"/>
                <a:cs typeface="Consolas"/>
                <a:sym typeface="Consolas"/>
              </a:rPr>
              <a:t>"It's "</a:t>
            </a:r>
            <a:r>
              <a:rPr lang="en-US" sz="1400" b="0" i="0" u="none" strike="noStrike" cap="none">
                <a:solidFill>
                  <a:srgbClr val="F7F7F7"/>
                </a:solidFill>
                <a:latin typeface="Consolas"/>
                <a:ea typeface="Consolas"/>
                <a:cs typeface="Consolas"/>
                <a:sym typeface="Consolas"/>
              </a:rPr>
              <a:t> </a:t>
            </a:r>
            <a:r>
              <a:rPr lang="en-US" sz="1400" b="0" i="0" u="none" strike="noStrike" cap="none">
                <a:solidFill>
                  <a:srgbClr val="00FFF3"/>
                </a:solidFill>
                <a:latin typeface="Consolas"/>
                <a:ea typeface="Consolas"/>
                <a:cs typeface="Consolas"/>
                <a:sym typeface="Consolas"/>
              </a:rPr>
              <a:t>+</a:t>
            </a:r>
            <a:r>
              <a:rPr lang="en-US" sz="1400" b="0" i="0" u="none" strike="noStrike" cap="none">
                <a:solidFill>
                  <a:srgbClr val="F7F7F7"/>
                </a:solidFill>
                <a:latin typeface="Consolas"/>
                <a:ea typeface="Consolas"/>
                <a:cs typeface="Consolas"/>
                <a:sym typeface="Consolas"/>
              </a:rPr>
              <a:t> </a:t>
            </a:r>
            <a:r>
              <a:rPr lang="en-US" sz="1400" b="0" i="0" u="none" strike="noStrike" cap="none">
                <a:solidFill>
                  <a:srgbClr val="00E00E"/>
                </a:solidFill>
                <a:latin typeface="Consolas"/>
                <a:ea typeface="Consolas"/>
                <a:cs typeface="Consolas"/>
                <a:sym typeface="Consolas"/>
              </a:rPr>
              <a:t>str</a:t>
            </a:r>
            <a:r>
              <a:rPr lang="en-US" sz="1400" b="0" i="0" u="none" strike="noStrike" cap="none">
                <a:solidFill>
                  <a:srgbClr val="F7F7F7"/>
                </a:solidFill>
                <a:latin typeface="Consolas"/>
                <a:ea typeface="Consolas"/>
                <a:cs typeface="Consolas"/>
                <a:sym typeface="Consolas"/>
              </a:rPr>
              <a:t>(</a:t>
            </a:r>
            <a:r>
              <a:rPr lang="en-US" sz="1400" b="0" i="0" u="none" strike="noStrike" cap="none">
                <a:solidFill>
                  <a:srgbClr val="FFFFFF"/>
                </a:solidFill>
                <a:latin typeface="Consolas"/>
                <a:ea typeface="Consolas"/>
                <a:cs typeface="Consolas"/>
                <a:sym typeface="Consolas"/>
              </a:rPr>
              <a:t>11</a:t>
            </a:r>
            <a:r>
              <a:rPr lang="en-US" sz="1400" b="0" i="0" u="none" strike="noStrike" cap="none">
                <a:solidFill>
                  <a:srgbClr val="F7F7F7"/>
                </a:solidFill>
                <a:latin typeface="Consolas"/>
                <a:ea typeface="Consolas"/>
                <a:cs typeface="Consolas"/>
                <a:sym typeface="Consolas"/>
              </a:rPr>
              <a:t>) </a:t>
            </a:r>
            <a:r>
              <a:rPr lang="en-US" sz="1400" b="0" i="0" u="none" strike="noStrike" cap="none">
                <a:solidFill>
                  <a:srgbClr val="00FFF3"/>
                </a:solidFill>
                <a:latin typeface="Consolas"/>
                <a:ea typeface="Consolas"/>
                <a:cs typeface="Consolas"/>
                <a:sym typeface="Consolas"/>
              </a:rPr>
              <a:t>+</a:t>
            </a:r>
            <a:r>
              <a:rPr lang="en-US" sz="1400" b="0" i="0" u="none" strike="noStrike" cap="none">
                <a:solidFill>
                  <a:srgbClr val="F7F7F7"/>
                </a:solidFill>
                <a:latin typeface="Consolas"/>
                <a:ea typeface="Consolas"/>
                <a:cs typeface="Consolas"/>
                <a:sym typeface="Consolas"/>
              </a:rPr>
              <a:t> </a:t>
            </a:r>
            <a:r>
              <a:rPr lang="en-US" sz="1400" b="0" i="0" u="none" strike="noStrike" cap="none">
                <a:solidFill>
                  <a:srgbClr val="FFFFFF"/>
                </a:solidFill>
                <a:latin typeface="Consolas"/>
                <a:ea typeface="Consolas"/>
                <a:cs typeface="Consolas"/>
                <a:sym typeface="Consolas"/>
              </a:rPr>
              <a:t>"AM"</a:t>
            </a:r>
            <a:r>
              <a:rPr lang="en-US" sz="1400" b="0" i="0" u="none" strike="noStrike" cap="none">
                <a:solidFill>
                  <a:srgbClr val="F7F7F7"/>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400" b="0" i="1" u="none" strike="noStrike" cap="none">
                <a:solidFill>
                  <a:srgbClr val="8E8E8E"/>
                </a:solidFill>
                <a:latin typeface="Consolas"/>
                <a:ea typeface="Consolas"/>
                <a:cs typeface="Consolas"/>
                <a:sym typeface="Consolas"/>
              </a:rPr>
              <a:t># It’s 11 AM</a:t>
            </a:r>
            <a:endParaRPr sz="1400" b="0" i="0" u="none" strike="noStrike" cap="none">
              <a:solidFill>
                <a:srgbClr val="F7F7F7"/>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pic>
        <p:nvPicPr>
          <p:cNvPr id="776" name="Google Shape;776;p18"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777" name="Google Shape;777;p18"/>
          <p:cNvGrpSpPr/>
          <p:nvPr/>
        </p:nvGrpSpPr>
        <p:grpSpPr>
          <a:xfrm>
            <a:off x="6714243" y="4138736"/>
            <a:ext cx="2290966" cy="847200"/>
            <a:chOff x="2281034" y="724796"/>
            <a:chExt cx="2290966" cy="847200"/>
          </a:xfrm>
        </p:grpSpPr>
        <p:sp>
          <p:nvSpPr>
            <p:cNvPr id="778" name="Google Shape;778;p18"/>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79" name="Google Shape;779;p18"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780" name="Google Shape;780;p18"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781" name="Google Shape;781;p18"/>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Python I/O</a:t>
            </a:r>
            <a:endParaRPr sz="2000" b="0" i="0" u="none" strike="noStrike" cap="none">
              <a:solidFill>
                <a:schemeClr val="dk1"/>
              </a:solidFill>
              <a:latin typeface="Poppins Medium"/>
              <a:ea typeface="Poppins Medium"/>
              <a:cs typeface="Poppins Medium"/>
              <a:sym typeface="Poppins Medium"/>
            </a:endParaRPr>
          </a:p>
        </p:txBody>
      </p:sp>
      <p:sp>
        <p:nvSpPr>
          <p:cNvPr id="782" name="Google Shape;782;p18"/>
          <p:cNvSpPr/>
          <p:nvPr/>
        </p:nvSpPr>
        <p:spPr>
          <a:xfrm>
            <a:off x="624393" y="1168219"/>
            <a:ext cx="4331060" cy="2750638"/>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We can use </a:t>
            </a:r>
            <a:r>
              <a:rPr lang="en-US" sz="1400" b="0" i="0" u="none" strike="noStrike" cap="none">
                <a:solidFill>
                  <a:srgbClr val="FFFF00"/>
                </a:solidFill>
                <a:highlight>
                  <a:srgbClr val="000000"/>
                </a:highlight>
                <a:latin typeface="Consolas"/>
                <a:ea typeface="Consolas"/>
                <a:cs typeface="Consolas"/>
                <a:sym typeface="Consolas"/>
              </a:rPr>
              <a:t>print</a:t>
            </a:r>
            <a:r>
              <a:rPr lang="en-US" sz="1400" b="0" i="0" u="none" strike="noStrike" cap="none">
                <a:solidFill>
                  <a:srgbClr val="000000"/>
                </a:solidFill>
                <a:latin typeface="Arial"/>
                <a:ea typeface="Arial"/>
                <a:cs typeface="Arial"/>
                <a:sym typeface="Arial"/>
              </a:rPr>
              <a:t> keyword to output to terminal and get user input using </a:t>
            </a:r>
            <a:r>
              <a:rPr lang="en-US" sz="1400" b="0" i="0" u="none" strike="noStrike" cap="none">
                <a:solidFill>
                  <a:srgbClr val="FFFF00"/>
                </a:solidFill>
                <a:highlight>
                  <a:srgbClr val="000000"/>
                </a:highlight>
                <a:latin typeface="Consolas"/>
                <a:ea typeface="Consolas"/>
                <a:cs typeface="Consolas"/>
                <a:sym typeface="Consolas"/>
              </a:rPr>
              <a:t>input</a:t>
            </a:r>
            <a:r>
              <a:rPr lang="en-US" sz="1400" b="0" i="0" u="none" strike="noStrike" cap="none">
                <a:solidFill>
                  <a:srgbClr val="000000"/>
                </a:solidFill>
                <a:latin typeface="Arial"/>
                <a:ea typeface="Arial"/>
                <a:cs typeface="Arial"/>
                <a:sym typeface="Arial"/>
              </a:rPr>
              <a:t> to assign a variable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00"/>
                </a:solidFill>
                <a:highlight>
                  <a:srgbClr val="000000"/>
                </a:highlight>
                <a:latin typeface="Consolas"/>
                <a:ea typeface="Consolas"/>
                <a:cs typeface="Consolas"/>
                <a:sym typeface="Consolas"/>
              </a:rPr>
              <a:t>print</a:t>
            </a:r>
            <a:r>
              <a:rPr lang="en-US" sz="1400" b="0" i="0" u="none" strike="noStrike" cap="none">
                <a:solidFill>
                  <a:srgbClr val="FFFF00"/>
                </a:solidFill>
                <a:latin typeface="Consolas"/>
                <a:ea typeface="Consolas"/>
                <a:cs typeface="Consolas"/>
                <a:sym typeface="Consolas"/>
              </a:rPr>
              <a:t> </a:t>
            </a:r>
            <a:r>
              <a:rPr lang="en-US" sz="1400" b="0" i="0" u="none" strike="noStrike" cap="none">
                <a:solidFill>
                  <a:srgbClr val="000000"/>
                </a:solidFill>
                <a:latin typeface="Arial"/>
                <a:ea typeface="Arial"/>
                <a:cs typeface="Arial"/>
                <a:sym typeface="Arial"/>
              </a:rPr>
              <a:t>statement will automatically create a newline. To avoid this, we can add an argument </a:t>
            </a:r>
            <a:r>
              <a:rPr lang="en-US" sz="1400" b="0" i="1" u="none" strike="noStrike" cap="none">
                <a:solidFill>
                  <a:srgbClr val="FF9B00"/>
                </a:solidFill>
                <a:highlight>
                  <a:srgbClr val="000000"/>
                </a:highlight>
                <a:latin typeface="Consolas"/>
                <a:ea typeface="Consolas"/>
                <a:cs typeface="Consolas"/>
                <a:sym typeface="Consolas"/>
              </a:rPr>
              <a:t>end</a:t>
            </a:r>
            <a:r>
              <a:rPr lang="en-US" sz="1400" b="0" i="0" u="none" strike="noStrike" cap="none">
                <a:solidFill>
                  <a:srgbClr val="F7F7F7"/>
                </a:solidFill>
                <a:highlight>
                  <a:srgbClr val="000000"/>
                </a:highlight>
                <a:latin typeface="Consolas"/>
                <a:ea typeface="Consolas"/>
                <a:cs typeface="Consolas"/>
                <a:sym typeface="Consolas"/>
              </a:rPr>
              <a:t> </a:t>
            </a:r>
            <a:r>
              <a:rPr lang="en-US" sz="1400" b="0" i="0" u="none" strike="noStrike" cap="none">
                <a:solidFill>
                  <a:srgbClr val="00FFF3"/>
                </a:solidFill>
                <a:highlight>
                  <a:srgbClr val="000000"/>
                </a:highlight>
                <a:latin typeface="Consolas"/>
                <a:ea typeface="Consolas"/>
                <a:cs typeface="Consolas"/>
                <a:sym typeface="Consolas"/>
              </a:rPr>
              <a:t>=</a:t>
            </a:r>
            <a:r>
              <a:rPr lang="en-US" sz="1400" b="0" i="0" u="none" strike="noStrike" cap="none">
                <a:solidFill>
                  <a:srgbClr val="F7F7F7"/>
                </a:solidFill>
                <a:highlight>
                  <a:srgbClr val="000000"/>
                </a:highlight>
                <a:latin typeface="Consolas"/>
                <a:ea typeface="Consolas"/>
                <a:cs typeface="Consolas"/>
                <a:sym typeface="Consolas"/>
              </a:rPr>
              <a:t> </a:t>
            </a:r>
            <a:r>
              <a:rPr lang="en-US" sz="1400" b="0" i="0" u="none" strike="noStrike" cap="none">
                <a:solidFill>
                  <a:srgbClr val="FFFFFF"/>
                </a:solidFill>
                <a:highlight>
                  <a:srgbClr val="000000"/>
                </a:highlight>
                <a:latin typeface="Consolas"/>
                <a:ea typeface="Consolas"/>
                <a:cs typeface="Consolas"/>
                <a:sym typeface="Consolas"/>
              </a:rPr>
              <a:t>''</a:t>
            </a:r>
            <a:r>
              <a:rPr lang="en-US" sz="1400" b="0" i="0" u="none" strike="noStrike" cap="none">
                <a:solidFill>
                  <a:srgbClr val="000000"/>
                </a:solidFill>
                <a:highlight>
                  <a:srgbClr val="000000"/>
                </a:highlight>
                <a:latin typeface="Arial"/>
                <a:ea typeface="Arial"/>
                <a:cs typeface="Arial"/>
                <a:sym typeface="Arial"/>
              </a:rPr>
              <a:t> </a:t>
            </a:r>
            <a:r>
              <a:rPr lang="en-US" sz="1400" b="0" i="0" u="none" strike="noStrike" cap="none">
                <a:solidFill>
                  <a:srgbClr val="000000"/>
                </a:solidFill>
                <a:latin typeface="Arial"/>
                <a:ea typeface="Arial"/>
                <a:cs typeface="Arial"/>
                <a:sym typeface="Arial"/>
              </a:rPr>
              <a:t>before the closing bracket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00"/>
                </a:solidFill>
                <a:highlight>
                  <a:srgbClr val="000000"/>
                </a:highlight>
                <a:latin typeface="Consolas"/>
                <a:ea typeface="Consolas"/>
                <a:cs typeface="Consolas"/>
                <a:sym typeface="Consolas"/>
              </a:rPr>
              <a:t>input</a:t>
            </a:r>
            <a:r>
              <a:rPr lang="en-US" sz="1400" b="0" i="0" u="none" strike="noStrike" cap="none">
                <a:solidFill>
                  <a:srgbClr val="FFFF00"/>
                </a:solidFill>
                <a:latin typeface="Consolas"/>
                <a:ea typeface="Consolas"/>
                <a:cs typeface="Consolas"/>
                <a:sym typeface="Consolas"/>
              </a:rPr>
              <a:t> </a:t>
            </a:r>
            <a:r>
              <a:rPr lang="en-US" sz="1400" b="0" i="0" u="none" strike="noStrike" cap="none">
                <a:solidFill>
                  <a:srgbClr val="000000"/>
                </a:solidFill>
                <a:latin typeface="Arial"/>
                <a:ea typeface="Arial"/>
                <a:cs typeface="Arial"/>
                <a:sym typeface="Arial"/>
              </a:rPr>
              <a:t>statement </a:t>
            </a:r>
            <a:r>
              <a:rPr lang="en-US" sz="1400" b="0" i="0" u="none" strike="noStrike" cap="none">
                <a:solidFill>
                  <a:srgbClr val="000000"/>
                </a:solidFill>
                <a:latin typeface="Montserrat"/>
                <a:ea typeface="Montserrat"/>
                <a:cs typeface="Montserrat"/>
                <a:sym typeface="Montserrat"/>
              </a:rPr>
              <a:t>pauses execution of the program until </a:t>
            </a:r>
            <a:r>
              <a:rPr lang="en-US" sz="1400" b="0" i="0" u="none" strike="noStrike" cap="none">
                <a:solidFill>
                  <a:srgbClr val="FF0000"/>
                </a:solidFill>
                <a:latin typeface="Montserrat"/>
                <a:ea typeface="Montserrat"/>
                <a:cs typeface="Montserrat"/>
                <a:sym typeface="Montserrat"/>
              </a:rPr>
              <a:t>Enter</a:t>
            </a:r>
            <a:r>
              <a:rPr lang="en-US" sz="1400" b="0" i="0" u="none" strike="noStrike" cap="none">
                <a:solidFill>
                  <a:srgbClr val="000000"/>
                </a:solidFill>
                <a:latin typeface="Montserrat"/>
                <a:ea typeface="Montserrat"/>
                <a:cs typeface="Montserrat"/>
                <a:sym typeface="Montserrat"/>
              </a:rPr>
              <a:t> key is pressed. It takes 1 optional argument for the prompt</a:t>
            </a:r>
            <a:endParaRPr sz="1400" b="0" i="0" u="none" strike="noStrike" cap="none">
              <a:solidFill>
                <a:srgbClr val="000000"/>
              </a:solidFill>
              <a:latin typeface="Arial"/>
              <a:ea typeface="Arial"/>
              <a:cs typeface="Arial"/>
              <a:sym typeface="Arial"/>
            </a:endParaRPr>
          </a:p>
        </p:txBody>
      </p:sp>
      <p:sp>
        <p:nvSpPr>
          <p:cNvPr id="783" name="Google Shape;783;p18"/>
          <p:cNvSpPr txBox="1"/>
          <p:nvPr/>
        </p:nvSpPr>
        <p:spPr>
          <a:xfrm>
            <a:off x="5348590" y="2834478"/>
            <a:ext cx="2731306" cy="754053"/>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FF9B00"/>
                </a:solidFill>
                <a:latin typeface="Consolas"/>
                <a:ea typeface="Consolas"/>
                <a:cs typeface="Consolas"/>
                <a:sym typeface="Consolas"/>
              </a:rPr>
              <a:t>name</a:t>
            </a:r>
            <a:r>
              <a:rPr lang="en-US" sz="1050" b="0" i="0" u="none" strike="noStrike" cap="none">
                <a:solidFill>
                  <a:srgbClr val="F7F7F7"/>
                </a:solidFill>
                <a:latin typeface="Consolas"/>
                <a:ea typeface="Consolas"/>
                <a:cs typeface="Consolas"/>
                <a:sym typeface="Consolas"/>
              </a:rPr>
              <a:t> </a:t>
            </a:r>
            <a:r>
              <a:rPr lang="en-US" sz="1050" b="0" i="0" u="none" strike="noStrike" cap="none">
                <a:solidFill>
                  <a:srgbClr val="00FFF3"/>
                </a:solidFill>
                <a:latin typeface="Consolas"/>
                <a:ea typeface="Consolas"/>
                <a:cs typeface="Consolas"/>
                <a:sym typeface="Consolas"/>
              </a:rPr>
              <a:t>=</a:t>
            </a:r>
            <a:r>
              <a:rPr lang="en-US" sz="1050" b="0" i="0" u="none" strike="noStrike" cap="none">
                <a:solidFill>
                  <a:srgbClr val="F7F7F7"/>
                </a:solidFill>
                <a:latin typeface="Consolas"/>
                <a:ea typeface="Consolas"/>
                <a:cs typeface="Consolas"/>
                <a:sym typeface="Consolas"/>
              </a:rPr>
              <a:t> </a:t>
            </a:r>
            <a:r>
              <a:rPr lang="en-US" sz="1050" b="0" i="0" u="none" strike="noStrike" cap="none">
                <a:solidFill>
                  <a:srgbClr val="FFFF00"/>
                </a:solidFill>
                <a:latin typeface="Consolas"/>
                <a:ea typeface="Consolas"/>
                <a:cs typeface="Consolas"/>
                <a:sym typeface="Consolas"/>
              </a:rPr>
              <a:t>input</a:t>
            </a:r>
            <a:r>
              <a:rPr lang="en-US" sz="1050" b="0" i="0" u="none" strike="noStrike" cap="none">
                <a:solidFill>
                  <a:srgbClr val="F7F7F7"/>
                </a:solidFill>
                <a:latin typeface="Consolas"/>
                <a:ea typeface="Consolas"/>
                <a:cs typeface="Consolas"/>
                <a:sym typeface="Consolas"/>
              </a:rPr>
              <a:t>(</a:t>
            </a:r>
            <a:r>
              <a:rPr lang="en-US" sz="1050" b="0" i="0" u="none" strike="noStrike" cap="none">
                <a:solidFill>
                  <a:srgbClr val="FFFFFF"/>
                </a:solidFill>
                <a:latin typeface="Consolas"/>
                <a:ea typeface="Consolas"/>
                <a:cs typeface="Consolas"/>
                <a:sym typeface="Consolas"/>
              </a:rPr>
              <a:t>"Enter your name: "</a:t>
            </a:r>
            <a:r>
              <a:rPr lang="en-US" sz="1050" b="0" i="0" u="none" strike="noStrike" cap="none">
                <a:solidFill>
                  <a:srgbClr val="F7F7F7"/>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FFFF00"/>
                </a:solidFill>
                <a:latin typeface="Consolas"/>
                <a:ea typeface="Consolas"/>
                <a:cs typeface="Consolas"/>
                <a:sym typeface="Consolas"/>
              </a:rPr>
              <a:t>print</a:t>
            </a:r>
            <a:r>
              <a:rPr lang="en-US" sz="1050" b="0" i="0" u="none" strike="noStrike" cap="none">
                <a:solidFill>
                  <a:srgbClr val="F7F7F7"/>
                </a:solidFill>
                <a:latin typeface="Consolas"/>
                <a:ea typeface="Consolas"/>
                <a:cs typeface="Consolas"/>
                <a:sym typeface="Consolas"/>
              </a:rPr>
              <a:t>(</a:t>
            </a:r>
            <a:r>
              <a:rPr lang="en-US" sz="1050" b="0" i="0" u="none" strike="noStrike" cap="none">
                <a:solidFill>
                  <a:srgbClr val="FF9B00"/>
                </a:solidFill>
                <a:latin typeface="Consolas"/>
                <a:ea typeface="Consolas"/>
                <a:cs typeface="Consolas"/>
                <a:sym typeface="Consolas"/>
              </a:rPr>
              <a:t>name</a:t>
            </a:r>
            <a:r>
              <a:rPr lang="en-US" sz="1050" b="0" i="0" u="none" strike="noStrike" cap="none">
                <a:solidFill>
                  <a:srgbClr val="F7F7F7"/>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1" u="none" strike="noStrike" cap="none">
                <a:solidFill>
                  <a:srgbClr val="8E8E8E"/>
                </a:solidFill>
                <a:latin typeface="Consolas"/>
                <a:ea typeface="Consolas"/>
                <a:cs typeface="Consolas"/>
                <a:sym typeface="Consolas"/>
              </a:rPr>
              <a:t># Enter your name: James</a:t>
            </a:r>
            <a:endParaRPr sz="1100" b="0" i="0" u="none" strike="noStrike" cap="none">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n-US" sz="1100" b="0" i="1" u="none" strike="noStrike" cap="none">
                <a:solidFill>
                  <a:srgbClr val="8E8E8E"/>
                </a:solidFill>
                <a:latin typeface="Consolas"/>
                <a:ea typeface="Consolas"/>
                <a:cs typeface="Consolas"/>
                <a:sym typeface="Consolas"/>
              </a:rPr>
              <a:t># James</a:t>
            </a:r>
            <a:endParaRPr sz="1100" b="0" i="0" u="none" strike="noStrike" cap="none">
              <a:solidFill>
                <a:srgbClr val="F7F7F7"/>
              </a:solidFill>
              <a:latin typeface="Consolas"/>
              <a:ea typeface="Consolas"/>
              <a:cs typeface="Consolas"/>
              <a:sym typeface="Consolas"/>
            </a:endParaRPr>
          </a:p>
        </p:txBody>
      </p:sp>
      <p:sp>
        <p:nvSpPr>
          <p:cNvPr id="784" name="Google Shape;784;p18"/>
          <p:cNvSpPr txBox="1"/>
          <p:nvPr/>
        </p:nvSpPr>
        <p:spPr>
          <a:xfrm>
            <a:off x="5159741" y="1168219"/>
            <a:ext cx="3109004" cy="1446509"/>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FFFF00"/>
                </a:solidFill>
                <a:latin typeface="Consolas"/>
                <a:ea typeface="Consolas"/>
                <a:cs typeface="Consolas"/>
                <a:sym typeface="Consolas"/>
              </a:rPr>
              <a:t>print</a:t>
            </a:r>
            <a:r>
              <a:rPr lang="en-US" sz="1100" b="0" i="0" u="none" strike="noStrike" cap="none">
                <a:solidFill>
                  <a:srgbClr val="F7F7F7"/>
                </a:solidFill>
                <a:latin typeface="Consolas"/>
                <a:ea typeface="Consolas"/>
                <a:cs typeface="Consolas"/>
                <a:sym typeface="Consolas"/>
              </a:rPr>
              <a:t>(</a:t>
            </a:r>
            <a:r>
              <a:rPr lang="en-US" sz="1100" b="0" i="0" u="none" strike="noStrike" cap="none">
                <a:solidFill>
                  <a:srgbClr val="FFFFFF"/>
                </a:solidFill>
                <a:latin typeface="Consolas"/>
                <a:ea typeface="Consolas"/>
                <a:cs typeface="Consolas"/>
                <a:sym typeface="Consolas"/>
              </a:rPr>
              <a:t>"Is GTA"</a:t>
            </a:r>
            <a:r>
              <a:rPr lang="en-US" sz="1100" b="0" i="0" u="none" strike="noStrike" cap="none">
                <a:solidFill>
                  <a:srgbClr val="F7F7F7"/>
                </a:solidFill>
                <a:latin typeface="Consolas"/>
                <a:ea typeface="Consolas"/>
                <a:cs typeface="Consolas"/>
                <a:sym typeface="Consolas"/>
              </a:rPr>
              <a:t>, </a:t>
            </a:r>
            <a:r>
              <a:rPr lang="en-US" sz="1100" b="0" i="0" u="none" strike="noStrike" cap="none">
                <a:solidFill>
                  <a:srgbClr val="FFFFFF"/>
                </a:solidFill>
                <a:latin typeface="Consolas"/>
                <a:ea typeface="Consolas"/>
                <a:cs typeface="Consolas"/>
                <a:sym typeface="Consolas"/>
              </a:rPr>
              <a:t>6</a:t>
            </a:r>
            <a:r>
              <a:rPr lang="en-US" sz="1100" b="0" i="0" u="none" strike="noStrike" cap="none">
                <a:solidFill>
                  <a:srgbClr val="F7F7F7"/>
                </a:solidFill>
                <a:latin typeface="Consolas"/>
                <a:ea typeface="Consolas"/>
                <a:cs typeface="Consolas"/>
                <a:sym typeface="Consolas"/>
              </a:rPr>
              <a:t>, </a:t>
            </a:r>
            <a:r>
              <a:rPr lang="en-US" sz="1100" b="0" i="0" u="none" strike="noStrike" cap="none">
                <a:solidFill>
                  <a:srgbClr val="FFFFFF"/>
                </a:solidFill>
                <a:latin typeface="Consolas"/>
                <a:ea typeface="Consolas"/>
                <a:cs typeface="Consolas"/>
                <a:sym typeface="Consolas"/>
              </a:rPr>
              <a:t>"released?"</a:t>
            </a:r>
            <a:r>
              <a:rPr lang="en-US" sz="1100" b="0" i="0" u="none" strike="noStrike" cap="none">
                <a:solidFill>
                  <a:srgbClr val="F7F7F7"/>
                </a:solidFill>
                <a:latin typeface="Consolas"/>
                <a:ea typeface="Consolas"/>
                <a:cs typeface="Consolas"/>
                <a:sym typeface="Consolas"/>
              </a:rPr>
              <a:t>, </a:t>
            </a:r>
            <a:r>
              <a:rPr lang="en-US" sz="1100" b="0" i="0" u="none" strike="noStrike" cap="none">
                <a:solidFill>
                  <a:srgbClr val="00E00E"/>
                </a:solidFill>
                <a:latin typeface="Consolas"/>
                <a:ea typeface="Consolas"/>
                <a:cs typeface="Consolas"/>
                <a:sym typeface="Consolas"/>
              </a:rPr>
              <a:t>False</a:t>
            </a:r>
            <a:r>
              <a:rPr lang="en-US" sz="1100" b="0" i="0" u="none" strike="noStrike" cap="none">
                <a:solidFill>
                  <a:srgbClr val="F7F7F7"/>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1100" b="0" i="0" u="none" strike="noStrike" cap="none">
                <a:solidFill>
                  <a:srgbClr val="777777"/>
                </a:solidFill>
                <a:latin typeface="Courier New"/>
                <a:ea typeface="Courier New"/>
                <a:cs typeface="Courier New"/>
                <a:sym typeface="Courier New"/>
              </a:rPr>
              <a:t># Is GTA 6 released? False</a:t>
            </a:r>
            <a:endParaRPr sz="1100" b="0" i="0" u="none" strike="noStrike" cap="none">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FFFF0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FFFF00"/>
                </a:solidFill>
                <a:latin typeface="Consolas"/>
                <a:ea typeface="Consolas"/>
                <a:cs typeface="Consolas"/>
                <a:sym typeface="Consolas"/>
              </a:rPr>
              <a:t>print</a:t>
            </a:r>
            <a:r>
              <a:rPr lang="en-US" sz="1100" b="0" i="0" u="none" strike="noStrike" cap="none">
                <a:solidFill>
                  <a:srgbClr val="F7F7F7"/>
                </a:solidFill>
                <a:latin typeface="Consolas"/>
                <a:ea typeface="Consolas"/>
                <a:cs typeface="Consolas"/>
                <a:sym typeface="Consolas"/>
              </a:rPr>
              <a:t>(</a:t>
            </a:r>
            <a:r>
              <a:rPr lang="en-US" sz="1100" b="0" i="0" u="none" strike="noStrike" cap="none">
                <a:solidFill>
                  <a:srgbClr val="FFFFFF"/>
                </a:solidFill>
                <a:latin typeface="Consolas"/>
                <a:ea typeface="Consolas"/>
                <a:cs typeface="Consolas"/>
                <a:sym typeface="Consolas"/>
              </a:rPr>
              <a:t>"hello"</a:t>
            </a:r>
            <a:r>
              <a:rPr lang="en-US" sz="1100" b="0" i="0" u="none" strike="noStrike" cap="none">
                <a:solidFill>
                  <a:srgbClr val="F7F7F7"/>
                </a:solidFill>
                <a:latin typeface="Consolas"/>
                <a:ea typeface="Consolas"/>
                <a:cs typeface="Consolas"/>
                <a:sym typeface="Consolas"/>
              </a:rPr>
              <a:t>, </a:t>
            </a:r>
            <a:r>
              <a:rPr lang="en-US" sz="1100" b="0" i="1" u="none" strike="noStrike" cap="none">
                <a:solidFill>
                  <a:srgbClr val="FF9B00"/>
                </a:solidFill>
                <a:latin typeface="Consolas"/>
                <a:ea typeface="Consolas"/>
                <a:cs typeface="Consolas"/>
                <a:sym typeface="Consolas"/>
              </a:rPr>
              <a:t>end</a:t>
            </a:r>
            <a:r>
              <a:rPr lang="en-US" sz="1100" b="0" i="0" u="none" strike="noStrike" cap="none">
                <a:solidFill>
                  <a:srgbClr val="F7F7F7"/>
                </a:solidFill>
                <a:latin typeface="Consolas"/>
                <a:ea typeface="Consolas"/>
                <a:cs typeface="Consolas"/>
                <a:sym typeface="Consolas"/>
              </a:rPr>
              <a:t> </a:t>
            </a:r>
            <a:r>
              <a:rPr lang="en-US" sz="1100" b="0" i="0" u="none" strike="noStrike" cap="none">
                <a:solidFill>
                  <a:srgbClr val="00FFF3"/>
                </a:solidFill>
                <a:latin typeface="Consolas"/>
                <a:ea typeface="Consolas"/>
                <a:cs typeface="Consolas"/>
                <a:sym typeface="Consolas"/>
              </a:rPr>
              <a:t>=</a:t>
            </a:r>
            <a:r>
              <a:rPr lang="en-US" sz="1100" b="0" i="0" u="none" strike="noStrike" cap="none">
                <a:solidFill>
                  <a:srgbClr val="F7F7F7"/>
                </a:solidFill>
                <a:latin typeface="Consolas"/>
                <a:ea typeface="Consolas"/>
                <a:cs typeface="Consolas"/>
                <a:sym typeface="Consolas"/>
              </a:rPr>
              <a:t> </a:t>
            </a:r>
            <a:r>
              <a:rPr lang="en-US" sz="1100" b="0" i="0" u="none" strike="noStrike" cap="none">
                <a:solidFill>
                  <a:srgbClr val="FFFFFF"/>
                </a:solidFill>
                <a:latin typeface="Consolas"/>
                <a:ea typeface="Consolas"/>
                <a:cs typeface="Consolas"/>
                <a:sym typeface="Consolas"/>
              </a:rPr>
              <a:t>''</a:t>
            </a:r>
            <a:r>
              <a:rPr lang="en-US" sz="1100" b="0" i="0" u="none" strike="noStrike" cap="none">
                <a:solidFill>
                  <a:srgbClr val="F7F7F7"/>
                </a:solidFill>
                <a:latin typeface="Consolas"/>
                <a:ea typeface="Consolas"/>
                <a:cs typeface="Consolas"/>
                <a:sym typeface="Consolas"/>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FFFF00"/>
                </a:solidFill>
                <a:latin typeface="Consolas"/>
                <a:ea typeface="Consolas"/>
                <a:cs typeface="Consolas"/>
                <a:sym typeface="Consolas"/>
              </a:rPr>
              <a:t>print</a:t>
            </a:r>
            <a:r>
              <a:rPr lang="en-US" sz="1100" b="0" i="0" u="none" strike="noStrike" cap="none">
                <a:solidFill>
                  <a:srgbClr val="F7F7F7"/>
                </a:solidFill>
                <a:latin typeface="Consolas"/>
                <a:ea typeface="Consolas"/>
                <a:cs typeface="Consolas"/>
                <a:sym typeface="Consolas"/>
              </a:rPr>
              <a:t>(</a:t>
            </a:r>
            <a:r>
              <a:rPr lang="en-US" sz="1100" b="0" i="0" u="none" strike="noStrike" cap="none">
                <a:solidFill>
                  <a:srgbClr val="FFFFFF"/>
                </a:solidFill>
                <a:latin typeface="Consolas"/>
                <a:ea typeface="Consolas"/>
                <a:cs typeface="Consolas"/>
                <a:sym typeface="Consolas"/>
              </a:rPr>
              <a:t>"world"</a:t>
            </a:r>
            <a:r>
              <a:rPr lang="en-US" sz="1100" b="0" i="0" u="none" strike="noStrike" cap="none">
                <a:solidFill>
                  <a:srgbClr val="F7F7F7"/>
                </a:solidFill>
                <a:latin typeface="Consolas"/>
                <a:ea typeface="Consolas"/>
                <a:cs typeface="Consolas"/>
                <a:sym typeface="Consolas"/>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1" u="none" strike="noStrike" cap="none">
                <a:solidFill>
                  <a:srgbClr val="8E8E8E"/>
                </a:solidFill>
                <a:latin typeface="Consolas"/>
                <a:ea typeface="Consolas"/>
                <a:cs typeface="Consolas"/>
                <a:sym typeface="Consolas"/>
              </a:rPr>
              <a:t># helloworld</a:t>
            </a:r>
            <a:endParaRPr sz="1100" b="0" i="0" u="none" strike="noStrike" cap="none">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100"/>
              <a:buFont typeface="Arial"/>
              <a:buNone/>
            </a:pPr>
            <a:r>
              <a:rPr lang="en-US" sz="1100" b="0" i="1" u="none" strike="noStrike" cap="none">
                <a:solidFill>
                  <a:srgbClr val="8E8E8E"/>
                </a:solidFill>
                <a:latin typeface="Consolas"/>
                <a:ea typeface="Consolas"/>
                <a:cs typeface="Consolas"/>
                <a:sym typeface="Consolas"/>
              </a:rPr>
              <a:t># </a:t>
            </a:r>
            <a:endParaRPr sz="1100" b="0" i="0" u="none" strike="noStrike" cap="none">
              <a:solidFill>
                <a:srgbClr val="F7F7F7"/>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pic>
        <p:nvPicPr>
          <p:cNvPr id="789" name="Google Shape;789;p34"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790" name="Google Shape;790;p34"/>
          <p:cNvGrpSpPr/>
          <p:nvPr/>
        </p:nvGrpSpPr>
        <p:grpSpPr>
          <a:xfrm>
            <a:off x="6714243" y="4138736"/>
            <a:ext cx="2290966" cy="847200"/>
            <a:chOff x="2281034" y="724796"/>
            <a:chExt cx="2290966" cy="847200"/>
          </a:xfrm>
        </p:grpSpPr>
        <p:sp>
          <p:nvSpPr>
            <p:cNvPr id="791" name="Google Shape;791;p34"/>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92" name="Google Shape;792;p34"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793" name="Google Shape;793;p34"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794" name="Google Shape;794;p34"/>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Format String</a:t>
            </a:r>
            <a:endParaRPr sz="2000" b="0" i="0" u="none" strike="noStrike" cap="none">
              <a:solidFill>
                <a:schemeClr val="dk1"/>
              </a:solidFill>
              <a:latin typeface="Poppins Medium"/>
              <a:ea typeface="Poppins Medium"/>
              <a:cs typeface="Poppins Medium"/>
              <a:sym typeface="Poppins Medium"/>
            </a:endParaRPr>
          </a:p>
        </p:txBody>
      </p:sp>
      <p:sp>
        <p:nvSpPr>
          <p:cNvPr id="795" name="Google Shape;795;p34"/>
          <p:cNvSpPr/>
          <p:nvPr/>
        </p:nvSpPr>
        <p:spPr>
          <a:xfrm>
            <a:off x="565892" y="1094578"/>
            <a:ext cx="4396103" cy="3154399"/>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a:t>To reduce the amount of </a:t>
            </a:r>
            <a:r>
              <a:rPr lang="en-US" sz="1200" b="0" i="0" u="none" strike="noStrike" cap="none">
                <a:solidFill>
                  <a:srgbClr val="000000"/>
                </a:solidFill>
                <a:latin typeface="Arial"/>
                <a:ea typeface="Arial"/>
                <a:cs typeface="Arial"/>
                <a:sym typeface="Arial"/>
              </a:rPr>
              <a:t> </a:t>
            </a:r>
            <a:r>
              <a:rPr lang="en-US" sz="1200" b="0" i="0" u="none" strike="noStrike" cap="none">
                <a:solidFill>
                  <a:srgbClr val="FFFFFF"/>
                </a:solidFill>
                <a:highlight>
                  <a:srgbClr val="000000"/>
                </a:highlight>
                <a:latin typeface="Consolas"/>
                <a:ea typeface="Consolas"/>
                <a:cs typeface="Consolas"/>
                <a:sym typeface="Consolas"/>
              </a:rPr>
              <a:t>,</a:t>
            </a:r>
            <a:r>
              <a:rPr lang="en-US" sz="1200" b="0" i="0" u="none" strike="noStrike" cap="none">
                <a:solidFill>
                  <a:srgbClr val="000000"/>
                </a:solidFill>
                <a:latin typeface="Arial"/>
                <a:ea typeface="Arial"/>
                <a:cs typeface="Arial"/>
                <a:sym typeface="Arial"/>
              </a:rPr>
              <a:t> or </a:t>
            </a:r>
            <a:r>
              <a:rPr lang="en-US" sz="1200" b="0" i="0" u="none" strike="noStrike" cap="none">
                <a:solidFill>
                  <a:srgbClr val="FFFFFF"/>
                </a:solidFill>
                <a:highlight>
                  <a:srgbClr val="000000"/>
                </a:highlight>
                <a:latin typeface="Consolas"/>
                <a:ea typeface="Consolas"/>
                <a:cs typeface="Consolas"/>
                <a:sym typeface="Consolas"/>
              </a:rPr>
              <a:t>+</a:t>
            </a:r>
            <a:r>
              <a:rPr lang="en-US" sz="1200" b="0" i="0" u="none" strike="noStrike" cap="none">
                <a:solidFill>
                  <a:srgbClr val="000000"/>
                </a:solidFill>
                <a:latin typeface="Arial"/>
                <a:ea typeface="Arial"/>
                <a:cs typeface="Arial"/>
                <a:sym typeface="Arial"/>
              </a:rPr>
              <a:t> while printing:</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F7F7F7"/>
                </a:solidFill>
                <a:highlight>
                  <a:srgbClr val="000000"/>
                </a:highlight>
                <a:latin typeface="Consolas"/>
                <a:ea typeface="Consolas"/>
                <a:cs typeface="Consolas"/>
                <a:sym typeface="Consolas"/>
              </a:rPr>
              <a:t>.</a:t>
            </a:r>
            <a:r>
              <a:rPr lang="en-US" sz="1200" b="0" i="0" u="none" strike="noStrike" cap="none">
                <a:solidFill>
                  <a:srgbClr val="FFFF00"/>
                </a:solidFill>
                <a:highlight>
                  <a:srgbClr val="000000"/>
                </a:highlight>
                <a:latin typeface="Consolas"/>
                <a:ea typeface="Consolas"/>
                <a:cs typeface="Consolas"/>
                <a:sym typeface="Consolas"/>
              </a:rPr>
              <a:t>format</a:t>
            </a:r>
            <a:r>
              <a:rPr lang="en-US" sz="1200" b="0" i="0" u="none" strike="noStrike" cap="none">
                <a:solidFill>
                  <a:srgbClr val="FFFF00"/>
                </a:solidFill>
                <a:latin typeface="Consolas"/>
                <a:ea typeface="Consolas"/>
                <a:cs typeface="Consolas"/>
                <a:sym typeface="Consolas"/>
              </a:rPr>
              <a:t> </a:t>
            </a:r>
            <a:r>
              <a:rPr lang="en-US" sz="1200" b="0" i="0" u="none" strike="noStrike" cap="none">
                <a:solidFill>
                  <a:srgbClr val="000000"/>
                </a:solidFill>
                <a:latin typeface="Arial"/>
                <a:ea typeface="Arial"/>
                <a:cs typeface="Arial"/>
                <a:sym typeface="Arial"/>
              </a:rPr>
              <a:t>is a method available on all strings using the dot notation. If you specify index numbers, they’ll correspond with the ordered value you supplied in the method. Or you can use keyword arguments. Otherwise, they'll follow consecutive order.</a:t>
            </a:r>
            <a:endParaRPr/>
          </a:p>
          <a:p>
            <a:pPr marL="0" marR="0" lvl="0" indent="0" algn="l" rtl="0">
              <a:lnSpc>
                <a:spcPct val="100000"/>
              </a:lnSpc>
              <a:spcBef>
                <a:spcPts val="0"/>
              </a:spcBef>
              <a:spcAft>
                <a:spcPts val="0"/>
              </a:spcAft>
              <a:buNone/>
            </a:pPr>
            <a:r>
              <a:rPr lang="en-US" sz="1200" b="0" i="0" u="none" strike="noStrike" cap="none">
                <a:solidFill>
                  <a:srgbClr val="000000"/>
                </a:solidFill>
                <a:highlight>
                  <a:srgbClr val="FFFF00"/>
                </a:highlight>
                <a:latin typeface="Arial"/>
                <a:ea typeface="Arial"/>
                <a:cs typeface="Arial"/>
                <a:sym typeface="Arial"/>
              </a:rPr>
              <a:t>OR</a:t>
            </a:r>
            <a:endParaRPr sz="1200" b="0" i="0" u="none" strike="noStrike" cap="none">
              <a:solidFill>
                <a:srgbClr val="000000"/>
              </a:solidFill>
              <a:highlight>
                <a:srgbClr val="FFFF00"/>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000000"/>
                </a:solidFill>
                <a:latin typeface="Arial"/>
                <a:ea typeface="Arial"/>
                <a:cs typeface="Arial"/>
                <a:sym typeface="Arial"/>
              </a:rPr>
              <a:t>use the format specifiers and the </a:t>
            </a:r>
            <a:r>
              <a:rPr lang="en-US" sz="1200" b="0" i="0" u="none" strike="noStrike" cap="none">
                <a:solidFill>
                  <a:srgbClr val="FFFFFF"/>
                </a:solidFill>
                <a:highlight>
                  <a:srgbClr val="000000"/>
                </a:highlight>
                <a:latin typeface="Consolas"/>
                <a:ea typeface="Consolas"/>
                <a:cs typeface="Consolas"/>
                <a:sym typeface="Consolas"/>
              </a:rPr>
              <a:t>%</a:t>
            </a:r>
            <a:r>
              <a:rPr lang="en-US" sz="1200" b="0" i="0" u="none" strike="noStrike" cap="none">
                <a:solidFill>
                  <a:srgbClr val="000000"/>
                </a:solidFill>
                <a:latin typeface="Arial"/>
                <a:ea typeface="Arial"/>
                <a:cs typeface="Arial"/>
                <a:sym typeface="Arial"/>
              </a:rPr>
              <a:t> operator. The format specifiers must be in order with the argument list and must match the same data type</a:t>
            </a:r>
            <a:endParaRPr/>
          </a:p>
          <a:p>
            <a:pPr marL="0" marR="0" lvl="0" indent="0" algn="l" rtl="0">
              <a:lnSpc>
                <a:spcPct val="100000"/>
              </a:lnSpc>
              <a:spcBef>
                <a:spcPts val="0"/>
              </a:spcBef>
              <a:spcAft>
                <a:spcPts val="0"/>
              </a:spcAft>
              <a:buClr>
                <a:srgbClr val="000000"/>
              </a:buClr>
              <a:buSzPts val="1400"/>
              <a:buFont typeface="Arial"/>
              <a:buNone/>
            </a:pPr>
            <a:endParaRPr sz="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FFFFFF"/>
                </a:solidFill>
                <a:highlight>
                  <a:srgbClr val="000000"/>
                </a:highlight>
                <a:latin typeface="Consolas"/>
                <a:ea typeface="Consolas"/>
                <a:cs typeface="Consolas"/>
                <a:sym typeface="Consolas"/>
              </a:rPr>
              <a:t>(%s </a:t>
            </a:r>
            <a:r>
              <a:rPr lang="en-US" sz="1200" b="0" i="0" u="none" strike="noStrike" cap="none">
                <a:solidFill>
                  <a:srgbClr val="000000"/>
                </a:solidFill>
                <a:latin typeface="Arial"/>
                <a:ea typeface="Arial"/>
                <a:cs typeface="Arial"/>
                <a:sym typeface="Arial"/>
              </a:rPr>
              <a:t>string </a:t>
            </a:r>
            <a:r>
              <a:rPr lang="en-US" sz="1200" b="0" i="0" u="none" strike="noStrike" cap="none">
                <a:solidFill>
                  <a:srgbClr val="FFFFFF"/>
                </a:solidFill>
                <a:highlight>
                  <a:srgbClr val="000000"/>
                </a:highlight>
                <a:latin typeface="Consolas"/>
                <a:ea typeface="Consolas"/>
                <a:cs typeface="Consolas"/>
                <a:sym typeface="Consolas"/>
              </a:rPr>
              <a:t>%f</a:t>
            </a:r>
            <a:r>
              <a:rPr lang="en-US" sz="1200" b="0" i="0" u="none" strike="noStrike" cap="none">
                <a:solidFill>
                  <a:schemeClr val="accent6"/>
                </a:solidFill>
                <a:highlight>
                  <a:srgbClr val="000000"/>
                </a:highlight>
                <a:latin typeface="Arial"/>
                <a:ea typeface="Arial"/>
                <a:cs typeface="Arial"/>
                <a:sym typeface="Arial"/>
              </a:rPr>
              <a:t> </a:t>
            </a:r>
            <a:r>
              <a:rPr lang="en-US" sz="1200" b="0" i="0" u="none" strike="noStrike" cap="none">
                <a:solidFill>
                  <a:srgbClr val="000000"/>
                </a:solidFill>
                <a:latin typeface="Arial"/>
                <a:ea typeface="Arial"/>
                <a:cs typeface="Arial"/>
                <a:sym typeface="Arial"/>
              </a:rPr>
              <a:t>float </a:t>
            </a:r>
            <a:r>
              <a:rPr lang="en-US" sz="1200" b="0" i="0" u="none" strike="noStrike" cap="none">
                <a:solidFill>
                  <a:srgbClr val="FFFFFF"/>
                </a:solidFill>
                <a:highlight>
                  <a:srgbClr val="000000"/>
                </a:highlight>
                <a:latin typeface="Consolas"/>
                <a:ea typeface="Consolas"/>
                <a:cs typeface="Consolas"/>
                <a:sym typeface="Consolas"/>
              </a:rPr>
              <a:t>%d</a:t>
            </a:r>
            <a:r>
              <a:rPr lang="en-US" sz="1200" b="0" i="0" u="none" strike="noStrike" cap="none">
                <a:solidFill>
                  <a:schemeClr val="accent6"/>
                </a:solidFill>
                <a:highlight>
                  <a:srgbClr val="000000"/>
                </a:highlight>
                <a:latin typeface="Arial"/>
                <a:ea typeface="Arial"/>
                <a:cs typeface="Arial"/>
                <a:sym typeface="Arial"/>
              </a:rPr>
              <a:t> </a:t>
            </a:r>
            <a:r>
              <a:rPr lang="en-US" sz="1200" b="0" i="0" u="none" strike="noStrike" cap="none">
                <a:solidFill>
                  <a:srgbClr val="000000"/>
                </a:solidFill>
                <a:latin typeface="Arial"/>
                <a:ea typeface="Arial"/>
                <a:cs typeface="Arial"/>
                <a:sym typeface="Arial"/>
              </a:rPr>
              <a:t>integer)</a:t>
            </a:r>
            <a:endParaRPr/>
          </a:p>
          <a:p>
            <a:pPr marL="0" marR="0" lvl="0" indent="0" algn="l" rtl="0">
              <a:lnSpc>
                <a:spcPct val="100000"/>
              </a:lnSpc>
              <a:spcBef>
                <a:spcPts val="0"/>
              </a:spcBef>
              <a:spcAft>
                <a:spcPts val="0"/>
              </a:spcAft>
              <a:buClr>
                <a:srgbClr val="000000"/>
              </a:buClr>
              <a:buSzPts val="1400"/>
              <a:buFont typeface="Arial"/>
              <a:buNone/>
            </a:pPr>
            <a:endParaRPr sz="600" b="0" i="0" u="none" strike="noStrike" cap="none">
              <a:solidFill>
                <a:srgbClr val="000000"/>
              </a:solidFill>
              <a:highlight>
                <a:srgbClr val="FFFF00"/>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600" b="0" i="0" u="none" strike="noStrike" cap="none">
              <a:solidFill>
                <a:srgbClr val="000000"/>
              </a:solidFill>
              <a:highlight>
                <a:srgbClr val="FFFF00"/>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600" b="0" i="0" u="none" strike="noStrike" cap="none">
              <a:solidFill>
                <a:srgbClr val="000000"/>
              </a:solidFill>
              <a:highlight>
                <a:srgbClr val="FFFF00"/>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rgbClr val="00FFFF"/>
                </a:solidFill>
                <a:highlight>
                  <a:srgbClr val="000000"/>
                </a:highlight>
                <a:latin typeface="Consolas"/>
                <a:ea typeface="Consolas"/>
                <a:cs typeface="Consolas"/>
                <a:sym typeface="Consolas"/>
              </a:rPr>
              <a:t>f</a:t>
            </a:r>
            <a:r>
              <a:rPr lang="en-US" sz="1200" b="0" i="0" u="none" strike="noStrike" cap="none">
                <a:solidFill>
                  <a:srgbClr val="FFFFFF"/>
                </a:solidFill>
                <a:highlight>
                  <a:srgbClr val="000000"/>
                </a:highlight>
                <a:latin typeface="Consolas"/>
                <a:ea typeface="Consolas"/>
                <a:cs typeface="Consolas"/>
                <a:sym typeface="Consolas"/>
              </a:rPr>
              <a:t>"string{</a:t>
            </a:r>
            <a:r>
              <a:rPr lang="en-US" sz="1200" b="0" i="0" u="none" strike="noStrike" cap="none">
                <a:solidFill>
                  <a:srgbClr val="FF9B00"/>
                </a:solidFill>
                <a:highlight>
                  <a:srgbClr val="000000"/>
                </a:highlight>
                <a:latin typeface="Consolas"/>
                <a:ea typeface="Consolas"/>
                <a:cs typeface="Consolas"/>
                <a:sym typeface="Consolas"/>
              </a:rPr>
              <a:t>variable</a:t>
            </a:r>
            <a:r>
              <a:rPr lang="en-US" sz="1200" b="0" i="0" u="none" strike="noStrike" cap="none">
                <a:solidFill>
                  <a:srgbClr val="FFFFFF"/>
                </a:solidFill>
                <a:highlight>
                  <a:srgbClr val="000000"/>
                </a:highlight>
                <a:latin typeface="Consolas"/>
                <a:ea typeface="Consolas"/>
                <a:cs typeface="Consolas"/>
                <a:sym typeface="Consolas"/>
              </a:rPr>
              <a:t>}string"</a:t>
            </a:r>
            <a:r>
              <a:rPr lang="en-US" sz="1200" b="0" i="0" u="none" strike="noStrike" cap="none">
                <a:solidFill>
                  <a:srgbClr val="000000"/>
                </a:solidFill>
                <a:latin typeface="Arial"/>
                <a:ea typeface="Arial"/>
                <a:cs typeface="Arial"/>
                <a:sym typeface="Arial"/>
              </a:rPr>
              <a:t> you can embed variables and expressions directly in f-strings. </a:t>
            </a:r>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796" name="Google Shape;796;p34"/>
          <p:cNvSpPr txBox="1"/>
          <p:nvPr/>
        </p:nvSpPr>
        <p:spPr>
          <a:xfrm>
            <a:off x="5020495" y="1376498"/>
            <a:ext cx="3034432" cy="1815841"/>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FFFF00"/>
                </a:solidFill>
                <a:latin typeface="Consolas"/>
                <a:ea typeface="Consolas"/>
                <a:cs typeface="Consolas"/>
                <a:sym typeface="Consolas"/>
              </a:rPr>
              <a:t>print</a:t>
            </a:r>
            <a:r>
              <a:rPr lang="en-US" sz="1100" b="0" i="0" u="none" strike="noStrike" cap="none">
                <a:solidFill>
                  <a:srgbClr val="F7F7F7"/>
                </a:solidFill>
                <a:latin typeface="Consolas"/>
                <a:ea typeface="Consolas"/>
                <a:cs typeface="Consolas"/>
                <a:sym typeface="Consolas"/>
              </a:rPr>
              <a:t>(</a:t>
            </a:r>
            <a:r>
              <a:rPr lang="en-US" sz="1100" b="0" i="0" u="none" strike="noStrike" cap="none">
                <a:solidFill>
                  <a:srgbClr val="FFFFFF"/>
                </a:solidFill>
                <a:latin typeface="Consolas"/>
                <a:ea typeface="Consolas"/>
                <a:cs typeface="Consolas"/>
                <a:sym typeface="Consolas"/>
              </a:rPr>
              <a:t>'{2} {0} {1}'</a:t>
            </a:r>
            <a:r>
              <a:rPr lang="en-US" sz="1100" b="0" i="0" u="none" strike="noStrike" cap="none">
                <a:solidFill>
                  <a:srgbClr val="F7F7F7"/>
                </a:solidFill>
                <a:latin typeface="Consolas"/>
                <a:ea typeface="Consolas"/>
                <a:cs typeface="Consolas"/>
                <a:sym typeface="Consolas"/>
              </a:rPr>
              <a:t>.</a:t>
            </a:r>
            <a:r>
              <a:rPr lang="en-US" sz="1100" b="0" i="0" u="none" strike="noStrike" cap="none">
                <a:solidFill>
                  <a:srgbClr val="FFFF00"/>
                </a:solidFill>
                <a:latin typeface="Consolas"/>
                <a:ea typeface="Consolas"/>
                <a:cs typeface="Consolas"/>
                <a:sym typeface="Consolas"/>
              </a:rPr>
              <a:t>format</a:t>
            </a:r>
            <a:r>
              <a:rPr lang="en-US" sz="1100" b="0" i="0" u="none" strike="noStrike" cap="none">
                <a:solidFill>
                  <a:srgbClr val="F7F7F7"/>
                </a:solidFill>
                <a:latin typeface="Consolas"/>
                <a:ea typeface="Consolas"/>
                <a:cs typeface="Consolas"/>
                <a:sym typeface="Consolas"/>
              </a:rPr>
              <a:t>(</a:t>
            </a:r>
            <a:r>
              <a:rPr lang="en-US" sz="1100" b="0" i="0" u="none" strike="noStrike" cap="none">
                <a:solidFill>
                  <a:srgbClr val="FFFFFF"/>
                </a:solidFill>
                <a:latin typeface="Consolas"/>
                <a:ea typeface="Consolas"/>
                <a:cs typeface="Consolas"/>
                <a:sym typeface="Consolas"/>
              </a:rPr>
              <a:t>'are in'</a:t>
            </a:r>
            <a:r>
              <a:rPr lang="en-US" sz="1100" b="0" i="0" u="none" strike="noStrike" cap="none">
                <a:solidFill>
                  <a:srgbClr val="F7F7F7"/>
                </a:solidFill>
                <a:latin typeface="Consolas"/>
                <a:ea typeface="Consolas"/>
                <a:cs typeface="Consolas"/>
                <a:sym typeface="Consolas"/>
              </a:rPr>
              <a:t>,</a:t>
            </a:r>
            <a:r>
              <a:rPr lang="en-US" sz="1100" b="0" i="0" u="none" strike="noStrike" cap="none">
                <a:solidFill>
                  <a:srgbClr val="FFFFFF"/>
                </a:solidFill>
                <a:latin typeface="Consolas"/>
                <a:ea typeface="Consolas"/>
                <a:cs typeface="Consolas"/>
                <a:sym typeface="Consolas"/>
              </a:rPr>
              <a:t> 'order'</a:t>
            </a:r>
            <a:r>
              <a:rPr lang="en-US" sz="1100" b="0" i="0" u="none" strike="noStrike" cap="none">
                <a:solidFill>
                  <a:srgbClr val="F7F7F7"/>
                </a:solidFill>
                <a:latin typeface="Consolas"/>
                <a:ea typeface="Consolas"/>
                <a:cs typeface="Consolas"/>
                <a:sym typeface="Consolas"/>
              </a:rPr>
              <a:t>, </a:t>
            </a:r>
            <a:r>
              <a:rPr lang="en-US" sz="1100" b="0" i="0" u="none" strike="noStrike" cap="none">
                <a:solidFill>
                  <a:srgbClr val="FFFFFF"/>
                </a:solidFill>
                <a:latin typeface="Consolas"/>
                <a:ea typeface="Consolas"/>
                <a:cs typeface="Consolas"/>
                <a:sym typeface="Consolas"/>
              </a:rPr>
              <a:t>'We’</a:t>
            </a:r>
            <a:r>
              <a:rPr lang="en-US" sz="1100" b="0" i="0" u="none" strike="noStrike" cap="none">
                <a:solidFill>
                  <a:srgbClr val="F7F7F7"/>
                </a:solidFill>
                <a:latin typeface="Consolas"/>
                <a:ea typeface="Consolas"/>
                <a:cs typeface="Consolas"/>
                <a:sym typeface="Consolas"/>
              </a:rPr>
              <a:t>)) </a:t>
            </a:r>
            <a:endParaRPr/>
          </a:p>
          <a:p>
            <a:pPr marL="0" marR="0" lvl="0" indent="0" algn="l" rtl="0">
              <a:lnSpc>
                <a:spcPct val="100000"/>
              </a:lnSpc>
              <a:spcBef>
                <a:spcPts val="0"/>
              </a:spcBef>
              <a:spcAft>
                <a:spcPts val="0"/>
              </a:spcAft>
              <a:buNone/>
            </a:pPr>
            <a:r>
              <a:rPr lang="en-US" sz="1100" b="0" i="1" u="none" strike="noStrike" cap="none">
                <a:solidFill>
                  <a:srgbClr val="8E8E8E"/>
                </a:solidFill>
                <a:latin typeface="Consolas"/>
                <a:ea typeface="Consolas"/>
                <a:cs typeface="Consolas"/>
                <a:sym typeface="Consolas"/>
              </a:rPr>
              <a:t># We are in order</a:t>
            </a:r>
            <a:endParaRPr sz="1100" b="0" i="0" u="none" strike="noStrike" cap="none">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None/>
            </a:pPr>
            <a:br>
              <a:rPr lang="en-US" sz="1100" b="0" i="0" u="none" strike="noStrike" cap="none">
                <a:solidFill>
                  <a:srgbClr val="F7F7F7"/>
                </a:solidFill>
                <a:latin typeface="Consolas"/>
                <a:ea typeface="Consolas"/>
                <a:cs typeface="Consolas"/>
                <a:sym typeface="Consolas"/>
              </a:rPr>
            </a:br>
            <a:r>
              <a:rPr lang="en-US" sz="1100" b="0" i="0" u="none" strike="noStrike" cap="none">
                <a:solidFill>
                  <a:srgbClr val="FFFF00"/>
                </a:solidFill>
                <a:latin typeface="Consolas"/>
                <a:ea typeface="Consolas"/>
                <a:cs typeface="Consolas"/>
                <a:sym typeface="Consolas"/>
              </a:rPr>
              <a:t>print</a:t>
            </a:r>
            <a:r>
              <a:rPr lang="en-US" sz="1100" b="0" i="0" u="none" strike="noStrike" cap="none">
                <a:solidFill>
                  <a:srgbClr val="F7F7F7"/>
                </a:solidFill>
                <a:latin typeface="Consolas"/>
                <a:ea typeface="Consolas"/>
                <a:cs typeface="Consolas"/>
                <a:sym typeface="Consolas"/>
              </a:rPr>
              <a:t>(</a:t>
            </a:r>
            <a:r>
              <a:rPr lang="en-US" sz="1100" b="0" i="0" u="none" strike="noStrike" cap="none">
                <a:solidFill>
                  <a:srgbClr val="FFFFFF"/>
                </a:solidFill>
                <a:latin typeface="Consolas"/>
                <a:ea typeface="Consolas"/>
                <a:cs typeface="Consolas"/>
                <a:sym typeface="Consolas"/>
              </a:rPr>
              <a:t>"%d %s sells %2.1f dollars"</a:t>
            </a:r>
            <a:r>
              <a:rPr lang="en-US" sz="1100" b="0" i="0" u="none" strike="noStrike" cap="none">
                <a:solidFill>
                  <a:srgbClr val="F7F7F7"/>
                </a:solidFill>
                <a:latin typeface="Consolas"/>
                <a:ea typeface="Consolas"/>
                <a:cs typeface="Consolas"/>
                <a:sym typeface="Consolas"/>
              </a:rPr>
              <a:t> </a:t>
            </a:r>
            <a:r>
              <a:rPr lang="en-US" sz="1100" b="0" i="0" u="none" strike="noStrike" cap="none">
                <a:solidFill>
                  <a:srgbClr val="00FFF3"/>
                </a:solidFill>
                <a:latin typeface="Consolas"/>
                <a:ea typeface="Consolas"/>
                <a:cs typeface="Consolas"/>
                <a:sym typeface="Consolas"/>
              </a:rPr>
              <a:t>%</a:t>
            </a:r>
            <a:r>
              <a:rPr lang="en-US" sz="1100" b="0" i="0" u="none" strike="noStrike" cap="none">
                <a:solidFill>
                  <a:srgbClr val="F7F7F7"/>
                </a:solidFill>
                <a:latin typeface="Consolas"/>
                <a:ea typeface="Consolas"/>
                <a:cs typeface="Consolas"/>
                <a:sym typeface="Consolas"/>
              </a:rPr>
              <a:t> (</a:t>
            </a:r>
            <a:r>
              <a:rPr lang="en-US" sz="1100" b="0" i="0" u="none" strike="noStrike" cap="none">
                <a:solidFill>
                  <a:srgbClr val="FFFFFF"/>
                </a:solidFill>
                <a:latin typeface="Consolas"/>
                <a:ea typeface="Consolas"/>
                <a:cs typeface="Consolas"/>
                <a:sym typeface="Consolas"/>
              </a:rPr>
              <a:t>100</a:t>
            </a:r>
            <a:r>
              <a:rPr lang="en-US" sz="1100" b="0" i="0" u="none" strike="noStrike" cap="none">
                <a:solidFill>
                  <a:srgbClr val="F7F7F7"/>
                </a:solidFill>
                <a:latin typeface="Consolas"/>
                <a:ea typeface="Consolas"/>
                <a:cs typeface="Consolas"/>
                <a:sym typeface="Consolas"/>
              </a:rPr>
              <a:t>, </a:t>
            </a:r>
            <a:r>
              <a:rPr lang="en-US" sz="1100" b="0" i="0" u="none" strike="noStrike" cap="none">
                <a:solidFill>
                  <a:srgbClr val="FFFFFF"/>
                </a:solidFill>
                <a:latin typeface="Consolas"/>
                <a:ea typeface="Consolas"/>
                <a:cs typeface="Consolas"/>
                <a:sym typeface="Consolas"/>
              </a:rPr>
              <a:t>"apples", 48.23</a:t>
            </a:r>
            <a:r>
              <a:rPr lang="en-US" sz="1100" b="0" i="0" u="none" strike="noStrike" cap="none">
                <a:solidFill>
                  <a:srgbClr val="F7F7F7"/>
                </a:solidFill>
                <a:latin typeface="Consolas"/>
                <a:ea typeface="Consolas"/>
                <a:cs typeface="Consolas"/>
                <a:sym typeface="Consolas"/>
              </a:rPr>
              <a:t>))</a:t>
            </a:r>
            <a:endParaRPr/>
          </a:p>
          <a:p>
            <a:pPr marL="0" marR="0" lvl="0" indent="0" algn="l" rtl="0">
              <a:lnSpc>
                <a:spcPct val="100000"/>
              </a:lnSpc>
              <a:spcBef>
                <a:spcPts val="0"/>
              </a:spcBef>
              <a:spcAft>
                <a:spcPts val="0"/>
              </a:spcAft>
              <a:buNone/>
            </a:pPr>
            <a:r>
              <a:rPr lang="en-US" sz="1100" b="0" i="1" u="none" strike="noStrike" cap="none">
                <a:solidFill>
                  <a:srgbClr val="8E8E8E"/>
                </a:solidFill>
                <a:latin typeface="Consolas"/>
                <a:ea typeface="Consolas"/>
                <a:cs typeface="Consolas"/>
                <a:sym typeface="Consolas"/>
              </a:rPr>
              <a:t># 100 apples sells 48.2 dollars</a:t>
            </a:r>
            <a:endParaRPr sz="1100" b="0" i="0" u="none" strike="noStrike" cap="none">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None/>
            </a:pPr>
            <a:br>
              <a:rPr lang="en-US" sz="1100" b="0" i="0" u="none" strike="noStrike" cap="none">
                <a:solidFill>
                  <a:srgbClr val="F7F7F7"/>
                </a:solidFill>
                <a:latin typeface="Consolas"/>
                <a:ea typeface="Consolas"/>
                <a:cs typeface="Consolas"/>
                <a:sym typeface="Consolas"/>
              </a:rPr>
            </a:br>
            <a:r>
              <a:rPr lang="en-US" sz="1100" b="0" i="0" u="none" strike="noStrike" cap="none">
                <a:solidFill>
                  <a:srgbClr val="FF9B00"/>
                </a:solidFill>
                <a:latin typeface="Consolas"/>
                <a:ea typeface="Consolas"/>
                <a:cs typeface="Consolas"/>
                <a:sym typeface="Consolas"/>
              </a:rPr>
              <a:t>last_name</a:t>
            </a:r>
            <a:r>
              <a:rPr lang="en-US" sz="1100" b="0" i="0" u="none" strike="noStrike" cap="none">
                <a:solidFill>
                  <a:srgbClr val="F7F7F7"/>
                </a:solidFill>
                <a:latin typeface="Consolas"/>
                <a:ea typeface="Consolas"/>
                <a:cs typeface="Consolas"/>
                <a:sym typeface="Consolas"/>
              </a:rPr>
              <a:t> </a:t>
            </a:r>
            <a:r>
              <a:rPr lang="en-US" sz="1100" b="0" i="0" u="none" strike="noStrike" cap="none">
                <a:solidFill>
                  <a:srgbClr val="00FFF3"/>
                </a:solidFill>
                <a:latin typeface="Consolas"/>
                <a:ea typeface="Consolas"/>
                <a:cs typeface="Consolas"/>
                <a:sym typeface="Consolas"/>
              </a:rPr>
              <a:t>=</a:t>
            </a:r>
            <a:r>
              <a:rPr lang="en-US" sz="1100" b="0" i="0" u="none" strike="noStrike" cap="none">
                <a:solidFill>
                  <a:srgbClr val="F7F7F7"/>
                </a:solidFill>
                <a:latin typeface="Consolas"/>
                <a:ea typeface="Consolas"/>
                <a:cs typeface="Consolas"/>
                <a:sym typeface="Consolas"/>
              </a:rPr>
              <a:t> </a:t>
            </a:r>
            <a:r>
              <a:rPr lang="en-US" sz="1100" b="0" i="0" u="none" strike="noStrike" cap="none">
                <a:solidFill>
                  <a:srgbClr val="FFFFFF"/>
                </a:solidFill>
                <a:latin typeface="Consolas"/>
                <a:ea typeface="Consolas"/>
                <a:cs typeface="Consolas"/>
                <a:sym typeface="Consolas"/>
              </a:rPr>
              <a:t>"Obama"</a:t>
            </a:r>
            <a:endParaRPr sz="1100" b="0" i="0" u="none" strike="noStrike" cap="none">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100" b="0" i="0" u="none" strike="noStrike" cap="none">
                <a:solidFill>
                  <a:srgbClr val="FFFF00"/>
                </a:solidFill>
                <a:latin typeface="Consolas"/>
                <a:ea typeface="Consolas"/>
                <a:cs typeface="Consolas"/>
                <a:sym typeface="Consolas"/>
              </a:rPr>
              <a:t>print</a:t>
            </a:r>
            <a:r>
              <a:rPr lang="en-US" sz="1100" b="0" i="0" u="none" strike="noStrike" cap="none">
                <a:solidFill>
                  <a:srgbClr val="F7F7F7"/>
                </a:solidFill>
                <a:latin typeface="Consolas"/>
                <a:ea typeface="Consolas"/>
                <a:cs typeface="Consolas"/>
                <a:sym typeface="Consolas"/>
              </a:rPr>
              <a:t>(</a:t>
            </a:r>
            <a:r>
              <a:rPr lang="en-US" sz="1100" b="0" i="0" u="none" strike="noStrike" cap="none">
                <a:solidFill>
                  <a:srgbClr val="00FFFF"/>
                </a:solidFill>
                <a:latin typeface="Consolas"/>
                <a:ea typeface="Consolas"/>
                <a:cs typeface="Consolas"/>
                <a:sym typeface="Consolas"/>
              </a:rPr>
              <a:t>f</a:t>
            </a:r>
            <a:r>
              <a:rPr lang="en-US" sz="1100" b="0" i="0" u="none" strike="noStrike" cap="none">
                <a:solidFill>
                  <a:srgbClr val="FFFFFF"/>
                </a:solidFill>
                <a:latin typeface="Consolas"/>
                <a:ea typeface="Consolas"/>
                <a:cs typeface="Consolas"/>
                <a:sym typeface="Consolas"/>
              </a:rPr>
              <a:t>"His is {</a:t>
            </a:r>
            <a:r>
              <a:rPr lang="en-US" sz="1100" b="0" i="0" u="none" strike="noStrike" cap="none">
                <a:solidFill>
                  <a:srgbClr val="FF9B00"/>
                </a:solidFill>
                <a:latin typeface="Consolas"/>
                <a:ea typeface="Consolas"/>
                <a:cs typeface="Consolas"/>
                <a:sym typeface="Consolas"/>
              </a:rPr>
              <a:t>last_name</a:t>
            </a:r>
            <a:r>
              <a:rPr lang="en-US" sz="1100" b="0" i="0" u="none" strike="noStrike" cap="none">
                <a:solidFill>
                  <a:srgbClr val="FFFFFF"/>
                </a:solidFill>
                <a:latin typeface="Consolas"/>
                <a:ea typeface="Consolas"/>
                <a:cs typeface="Consolas"/>
                <a:sym typeface="Consolas"/>
              </a:rPr>
              <a:t>}."</a:t>
            </a:r>
            <a:r>
              <a:rPr lang="en-US" sz="1100" b="0" i="0" u="none" strike="noStrike" cap="none">
                <a:solidFill>
                  <a:srgbClr val="F7F7F7"/>
                </a:solidFill>
                <a:latin typeface="Consolas"/>
                <a:ea typeface="Consolas"/>
                <a:cs typeface="Consolas"/>
                <a:sym typeface="Consolas"/>
              </a:rPr>
              <a:t>)</a:t>
            </a:r>
            <a:endParaRPr/>
          </a:p>
        </p:txBody>
      </p:sp>
      <p:sp>
        <p:nvSpPr>
          <p:cNvPr id="797" name="Google Shape;797;p34"/>
          <p:cNvSpPr txBox="1"/>
          <p:nvPr/>
        </p:nvSpPr>
        <p:spPr>
          <a:xfrm>
            <a:off x="5119256" y="3323121"/>
            <a:ext cx="274020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70C0"/>
                </a:solidFill>
                <a:latin typeface="Arial"/>
                <a:ea typeface="Arial"/>
                <a:cs typeface="Arial"/>
                <a:sym typeface="Arial"/>
              </a:rPr>
              <a:t>THIS IS NOT THE SAME AS THE MODULUS OPERATOR</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98" name="Google Shape;798;p34"/>
          <p:cNvSpPr/>
          <p:nvPr/>
        </p:nvSpPr>
        <p:spPr>
          <a:xfrm rot="5816362" flipH="1">
            <a:off x="7277274" y="2537362"/>
            <a:ext cx="1694224" cy="763645"/>
          </a:xfrm>
          <a:prstGeom prst="curvedDownArrow">
            <a:avLst>
              <a:gd name="adj1" fmla="val 25000"/>
              <a:gd name="adj2" fmla="val 50000"/>
              <a:gd name="adj3" fmla="val 25000"/>
            </a:avLst>
          </a:prstGeom>
          <a:solidFill>
            <a:schemeClr val="accent4"/>
          </a:solidFill>
          <a:ln w="25400" cap="flat" cmpd="sng">
            <a:solidFill>
              <a:srgbClr val="6B594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pic>
        <p:nvPicPr>
          <p:cNvPr id="803" name="Google Shape;803;p35"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804" name="Google Shape;804;p35"/>
          <p:cNvGrpSpPr/>
          <p:nvPr/>
        </p:nvGrpSpPr>
        <p:grpSpPr>
          <a:xfrm>
            <a:off x="6714243" y="4138736"/>
            <a:ext cx="2290966" cy="847200"/>
            <a:chOff x="2281034" y="724796"/>
            <a:chExt cx="2290966" cy="847200"/>
          </a:xfrm>
        </p:grpSpPr>
        <p:sp>
          <p:nvSpPr>
            <p:cNvPr id="805" name="Google Shape;805;p35"/>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6" name="Google Shape;806;p35"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807" name="Google Shape;807;p35"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808" name="Google Shape;808;p35"/>
          <p:cNvSpPr txBox="1"/>
          <p:nvPr/>
        </p:nvSpPr>
        <p:spPr>
          <a:xfrm>
            <a:off x="624392" y="381109"/>
            <a:ext cx="3947608"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String Operation: substring</a:t>
            </a:r>
            <a:endParaRPr sz="2000" b="0" i="0" u="none" strike="noStrike" cap="none">
              <a:solidFill>
                <a:schemeClr val="dk1"/>
              </a:solidFill>
              <a:latin typeface="Poppins Medium"/>
              <a:ea typeface="Poppins Medium"/>
              <a:cs typeface="Poppins Medium"/>
              <a:sym typeface="Poppins Medium"/>
            </a:endParaRPr>
          </a:p>
        </p:txBody>
      </p:sp>
      <p:sp>
        <p:nvSpPr>
          <p:cNvPr id="809" name="Google Shape;809;p35"/>
          <p:cNvSpPr/>
          <p:nvPr/>
        </p:nvSpPr>
        <p:spPr>
          <a:xfrm>
            <a:off x="565892" y="1094578"/>
            <a:ext cx="4396103" cy="3318926"/>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Strings are simply a sequence of character(s) that can for a word or sentence and an index is the relative location of a thing</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In python, index starts counting from </a:t>
            </a:r>
            <a:r>
              <a:rPr lang="en-US" sz="1200" b="0" i="0" u="none" strike="noStrike" cap="none">
                <a:solidFill>
                  <a:srgbClr val="FFFFFF"/>
                </a:solidFill>
                <a:highlight>
                  <a:srgbClr val="000000"/>
                </a:highlight>
                <a:latin typeface="Consolas"/>
                <a:ea typeface="Consolas"/>
                <a:cs typeface="Consolas"/>
                <a:sym typeface="Consolas"/>
              </a:rPr>
              <a:t>0</a:t>
            </a:r>
            <a:r>
              <a:rPr lang="en-US" sz="1200" b="0" i="0" u="none" strike="noStrike" cap="none">
                <a:solidFill>
                  <a:srgbClr val="000000"/>
                </a:solidFill>
                <a:latin typeface="Arial"/>
                <a:ea typeface="Arial"/>
                <a:cs typeface="Arial"/>
                <a:sym typeface="Arial"/>
              </a:rPr>
              <a:t>. And use negative indexes to reference items at the end of the string. </a:t>
            </a:r>
            <a:r>
              <a:rPr lang="en-US" sz="1200" b="0" i="0" u="none" strike="noStrike" cap="none">
                <a:solidFill>
                  <a:srgbClr val="FFFFFF"/>
                </a:solidFill>
                <a:highlight>
                  <a:srgbClr val="000000"/>
                </a:highlight>
                <a:latin typeface="Consolas"/>
                <a:ea typeface="Consolas"/>
                <a:cs typeface="Consolas"/>
                <a:sym typeface="Consolas"/>
              </a:rPr>
              <a:t>-1</a:t>
            </a:r>
            <a:r>
              <a:rPr lang="en-US" sz="1200" b="0" i="0" u="none" strike="noStrike" cap="none">
                <a:solidFill>
                  <a:srgbClr val="000000"/>
                </a:solidFill>
                <a:latin typeface="Arial"/>
                <a:ea typeface="Arial"/>
                <a:cs typeface="Arial"/>
                <a:sym typeface="Arial"/>
              </a:rPr>
              <a:t> represents the last character and so on…</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We can get a character from a long string. Stating the index we want inside </a:t>
            </a:r>
            <a:r>
              <a:rPr lang="en-US" sz="1200" b="0" i="0" u="none" strike="noStrike" cap="none">
                <a:solidFill>
                  <a:srgbClr val="FFFFFF"/>
                </a:solidFill>
                <a:highlight>
                  <a:srgbClr val="000000"/>
                </a:highlight>
                <a:latin typeface="Consolas"/>
                <a:ea typeface="Consolas"/>
                <a:cs typeface="Consolas"/>
                <a:sym typeface="Consolas"/>
              </a:rPr>
              <a:t>[]</a:t>
            </a:r>
            <a:r>
              <a:rPr lang="en-US" sz="1200" b="0" i="0" u="none" strike="noStrike" cap="none">
                <a:solidFill>
                  <a:srgbClr val="000000"/>
                </a:solidFill>
                <a:latin typeface="Arial"/>
                <a:ea typeface="Arial"/>
                <a:cs typeface="Arial"/>
                <a:sym typeface="Arial"/>
              </a:rPr>
              <a:t> bracket</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We can also get a part of a long string. This is called substring. We use </a:t>
            </a:r>
            <a:r>
              <a:rPr lang="en-US" sz="1200" b="0" i="0" u="none" strike="noStrike" cap="none">
                <a:solidFill>
                  <a:srgbClr val="FFFFFF"/>
                </a:solidFill>
                <a:highlight>
                  <a:srgbClr val="000000"/>
                </a:highlight>
                <a:latin typeface="Consolas"/>
                <a:ea typeface="Consolas"/>
                <a:cs typeface="Consolas"/>
                <a:sym typeface="Consolas"/>
              </a:rPr>
              <a:t>:</a:t>
            </a:r>
            <a:r>
              <a:rPr lang="en-US" sz="1200" b="0" i="0" u="none" strike="noStrike" cap="none">
                <a:solidFill>
                  <a:srgbClr val="000000"/>
                </a:solidFill>
                <a:latin typeface="Arial"/>
                <a:ea typeface="Arial"/>
                <a:cs typeface="Arial"/>
                <a:sym typeface="Arial"/>
              </a:rPr>
              <a:t> inside the </a:t>
            </a:r>
            <a:r>
              <a:rPr lang="en-US" sz="1200" b="0" i="0" u="none" strike="noStrike" cap="none">
                <a:solidFill>
                  <a:srgbClr val="FFFFFF"/>
                </a:solidFill>
                <a:highlight>
                  <a:srgbClr val="000000"/>
                </a:highlight>
                <a:latin typeface="Consolas"/>
                <a:ea typeface="Consolas"/>
                <a:cs typeface="Consolas"/>
                <a:sym typeface="Consolas"/>
              </a:rPr>
              <a:t>[]</a:t>
            </a:r>
            <a:r>
              <a:rPr lang="en-US" sz="1200" b="0" i="0" u="none" strike="noStrike" cap="none">
                <a:solidFill>
                  <a:srgbClr val="000000"/>
                </a:solidFill>
                <a:latin typeface="Arial"/>
                <a:ea typeface="Arial"/>
                <a:cs typeface="Arial"/>
                <a:sym typeface="Arial"/>
              </a:rPr>
              <a:t> bracket. </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If </a:t>
            </a:r>
            <a:r>
              <a:rPr lang="en-US" sz="1200" b="0" i="0" u="none" strike="noStrike" cap="none">
                <a:solidFill>
                  <a:srgbClr val="FFFFFF"/>
                </a:solidFill>
                <a:highlight>
                  <a:srgbClr val="000000"/>
                </a:highlight>
                <a:latin typeface="Consolas"/>
                <a:ea typeface="Consolas"/>
                <a:cs typeface="Consolas"/>
                <a:sym typeface="Consolas"/>
              </a:rPr>
              <a:t>[2:5]</a:t>
            </a:r>
            <a:r>
              <a:rPr lang="en-US" sz="1200" b="0" i="0" u="none" strike="noStrike" cap="none">
                <a:solidFill>
                  <a:srgbClr val="000000"/>
                </a:solidFill>
                <a:latin typeface="Arial"/>
                <a:ea typeface="Arial"/>
                <a:cs typeface="Arial"/>
                <a:sym typeface="Arial"/>
              </a:rPr>
              <a:t> is set, python will output from index </a:t>
            </a:r>
            <a:r>
              <a:rPr lang="en-US" sz="1200" b="0" i="0" u="none" strike="noStrike" cap="none">
                <a:solidFill>
                  <a:srgbClr val="FFFFFF"/>
                </a:solidFill>
                <a:highlight>
                  <a:srgbClr val="000000"/>
                </a:highlight>
                <a:latin typeface="Consolas"/>
                <a:ea typeface="Consolas"/>
                <a:cs typeface="Consolas"/>
                <a:sym typeface="Consolas"/>
              </a:rPr>
              <a:t>2</a:t>
            </a:r>
            <a:r>
              <a:rPr lang="en-US" sz="1200" b="0" i="0" u="none" strike="noStrike" cap="none">
                <a:solidFill>
                  <a:srgbClr val="000000"/>
                </a:solidFill>
                <a:latin typeface="Arial"/>
                <a:ea typeface="Arial"/>
                <a:cs typeface="Arial"/>
                <a:sym typeface="Arial"/>
              </a:rPr>
              <a:t> to </a:t>
            </a:r>
            <a:r>
              <a:rPr lang="en-US" sz="1200" b="0" i="0" u="none" strike="noStrike" cap="none">
                <a:solidFill>
                  <a:srgbClr val="FFFFFF"/>
                </a:solidFill>
                <a:highlight>
                  <a:srgbClr val="000000"/>
                </a:highlight>
                <a:latin typeface="Consolas"/>
                <a:ea typeface="Consolas"/>
                <a:cs typeface="Consolas"/>
                <a:sym typeface="Consolas"/>
              </a:rPr>
              <a:t>4</a:t>
            </a:r>
            <a:r>
              <a:rPr lang="en-US" sz="1200" b="0" i="0" u="none" strike="noStrike" cap="none">
                <a:solidFill>
                  <a:srgbClr val="000000"/>
                </a:solidFill>
                <a:latin typeface="Arial"/>
                <a:ea typeface="Arial"/>
                <a:cs typeface="Arial"/>
                <a:sym typeface="Arial"/>
              </a:rPr>
              <a:t> only</a:t>
            </a:r>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This logic also applies for lists. In fact, string is just a list of character</a:t>
            </a:r>
            <a:endParaRPr/>
          </a:p>
        </p:txBody>
      </p:sp>
      <p:sp>
        <p:nvSpPr>
          <p:cNvPr id="810" name="Google Shape;810;p35"/>
          <p:cNvSpPr txBox="1"/>
          <p:nvPr/>
        </p:nvSpPr>
        <p:spPr>
          <a:xfrm>
            <a:off x="5137496" y="1448575"/>
            <a:ext cx="3274984" cy="1384954"/>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FFFF00"/>
                </a:solidFill>
                <a:latin typeface="Consolas"/>
                <a:ea typeface="Consolas"/>
                <a:cs typeface="Consolas"/>
                <a:sym typeface="Consolas"/>
              </a:rPr>
              <a:t>print</a:t>
            </a:r>
            <a:r>
              <a:rPr lang="en-US" sz="1400" b="0" i="0" u="none" strike="noStrike" cap="none">
                <a:solidFill>
                  <a:srgbClr val="F7F7F7"/>
                </a:solidFill>
                <a:latin typeface="Consolas"/>
                <a:ea typeface="Consolas"/>
                <a:cs typeface="Consolas"/>
                <a:sym typeface="Consolas"/>
              </a:rPr>
              <a:t>(</a:t>
            </a:r>
            <a:r>
              <a:rPr lang="en-US" sz="1400" b="0" i="0" u="none" strike="noStrike" cap="none">
                <a:solidFill>
                  <a:srgbClr val="FFFFFF"/>
                </a:solidFill>
                <a:latin typeface="Consolas"/>
                <a:ea typeface="Consolas"/>
                <a:cs typeface="Consolas"/>
                <a:sym typeface="Consolas"/>
              </a:rPr>
              <a:t>"CodeCreators"</a:t>
            </a:r>
            <a:r>
              <a:rPr lang="en-US" sz="1400" b="0" i="0" u="none" strike="noStrike" cap="none">
                <a:solidFill>
                  <a:srgbClr val="F7F7F7"/>
                </a:solidFill>
                <a:latin typeface="Consolas"/>
                <a:ea typeface="Consolas"/>
                <a:cs typeface="Consolas"/>
                <a:sym typeface="Consolas"/>
              </a:rPr>
              <a:t>[</a:t>
            </a:r>
            <a:r>
              <a:rPr lang="en-US" sz="1400" b="0" i="0" u="none" strike="noStrike" cap="none">
                <a:solidFill>
                  <a:srgbClr val="FFFFFF"/>
                </a:solidFill>
                <a:latin typeface="Consolas"/>
                <a:ea typeface="Consolas"/>
                <a:cs typeface="Consolas"/>
                <a:sym typeface="Consolas"/>
              </a:rPr>
              <a:t>0</a:t>
            </a:r>
            <a:r>
              <a:rPr lang="en-US" sz="1400" b="0" i="0" u="none" strike="noStrike" cap="none">
                <a:solidFill>
                  <a:srgbClr val="F7F7F7"/>
                </a:solidFill>
                <a:latin typeface="Consolas"/>
                <a:ea typeface="Consolas"/>
                <a:cs typeface="Consolas"/>
                <a:sym typeface="Consolas"/>
              </a:rPr>
              <a:t>]) </a:t>
            </a:r>
            <a:r>
              <a:rPr lang="en-US" sz="1400" b="0" i="1" u="none" strike="noStrike" cap="none">
                <a:solidFill>
                  <a:srgbClr val="8E8E8E"/>
                </a:solidFill>
                <a:latin typeface="Consolas"/>
                <a:ea typeface="Consolas"/>
                <a:cs typeface="Consolas"/>
                <a:sym typeface="Consolas"/>
              </a:rPr>
              <a:t># C</a:t>
            </a:r>
            <a:endParaRPr/>
          </a:p>
          <a:p>
            <a:pPr marL="0" marR="0" lvl="0" indent="0" algn="l" rtl="0">
              <a:lnSpc>
                <a:spcPct val="100000"/>
              </a:lnSpc>
              <a:spcBef>
                <a:spcPts val="0"/>
              </a:spcBef>
              <a:spcAft>
                <a:spcPts val="0"/>
              </a:spcAft>
              <a:buNone/>
            </a:pPr>
            <a:endParaRPr sz="1400" b="0" i="1" u="none" strike="noStrike" cap="none">
              <a:solidFill>
                <a:srgbClr val="8E8E8E"/>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400" b="0" i="0" u="none" strike="noStrike" cap="none">
                <a:solidFill>
                  <a:srgbClr val="FFFF00"/>
                </a:solidFill>
                <a:latin typeface="Consolas"/>
                <a:ea typeface="Consolas"/>
                <a:cs typeface="Consolas"/>
                <a:sym typeface="Consolas"/>
              </a:rPr>
              <a:t>print</a:t>
            </a:r>
            <a:r>
              <a:rPr lang="en-US" sz="1400" b="0" i="0" u="none" strike="noStrike" cap="none">
                <a:solidFill>
                  <a:srgbClr val="F7F7F7"/>
                </a:solidFill>
                <a:latin typeface="Consolas"/>
                <a:ea typeface="Consolas"/>
                <a:cs typeface="Consolas"/>
                <a:sym typeface="Consolas"/>
              </a:rPr>
              <a:t>(</a:t>
            </a:r>
            <a:r>
              <a:rPr lang="en-US" sz="1400" b="0" i="0" u="none" strike="noStrike" cap="none">
                <a:solidFill>
                  <a:srgbClr val="FFFFFF"/>
                </a:solidFill>
                <a:latin typeface="Consolas"/>
                <a:ea typeface="Consolas"/>
                <a:cs typeface="Consolas"/>
                <a:sym typeface="Consolas"/>
              </a:rPr>
              <a:t>"CodeCreators"</a:t>
            </a:r>
            <a:r>
              <a:rPr lang="en-US" sz="1400" b="0" i="0" u="none" strike="noStrike" cap="none">
                <a:solidFill>
                  <a:srgbClr val="F7F7F7"/>
                </a:solidFill>
                <a:latin typeface="Consolas"/>
                <a:ea typeface="Consolas"/>
                <a:cs typeface="Consolas"/>
                <a:sym typeface="Consolas"/>
              </a:rPr>
              <a:t>[</a:t>
            </a:r>
            <a:r>
              <a:rPr lang="en-US" sz="1400" b="0" i="0" u="none" strike="noStrike" cap="none">
                <a:solidFill>
                  <a:srgbClr val="FFFFFF"/>
                </a:solidFill>
                <a:latin typeface="Consolas"/>
                <a:ea typeface="Consolas"/>
                <a:cs typeface="Consolas"/>
                <a:sym typeface="Consolas"/>
              </a:rPr>
              <a:t>-2</a:t>
            </a:r>
            <a:r>
              <a:rPr lang="en-US" sz="1400" b="0" i="0" u="none" strike="noStrike" cap="none">
                <a:solidFill>
                  <a:srgbClr val="F7F7F7"/>
                </a:solidFill>
                <a:latin typeface="Consolas"/>
                <a:ea typeface="Consolas"/>
                <a:cs typeface="Consolas"/>
                <a:sym typeface="Consolas"/>
              </a:rPr>
              <a:t>]) </a:t>
            </a:r>
            <a:r>
              <a:rPr lang="en-US" sz="1400" b="0" i="1" u="none" strike="noStrike" cap="none">
                <a:solidFill>
                  <a:srgbClr val="8E8E8E"/>
                </a:solidFill>
                <a:latin typeface="Consolas"/>
                <a:ea typeface="Consolas"/>
                <a:cs typeface="Consolas"/>
                <a:sym typeface="Consolas"/>
              </a:rPr>
              <a:t># r</a:t>
            </a:r>
            <a:endParaRPr/>
          </a:p>
          <a:p>
            <a:pPr marL="0" marR="0" lvl="0" indent="0" algn="l" rtl="0">
              <a:lnSpc>
                <a:spcPct val="100000"/>
              </a:lnSpc>
              <a:spcBef>
                <a:spcPts val="0"/>
              </a:spcBef>
              <a:spcAft>
                <a:spcPts val="0"/>
              </a:spcAft>
              <a:buNone/>
            </a:pPr>
            <a:endParaRPr sz="1400" b="0" i="1" u="none" strike="noStrike" cap="none">
              <a:solidFill>
                <a:srgbClr val="8E8E8E"/>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400" b="0" i="1" u="none" strike="noStrike" cap="none">
                <a:solidFill>
                  <a:srgbClr val="8E8E8E"/>
                </a:solidFill>
                <a:latin typeface="Consolas"/>
                <a:ea typeface="Consolas"/>
                <a:cs typeface="Consolas"/>
                <a:sym typeface="Consolas"/>
              </a:rPr>
              <a:t># get index 2 and 3 only</a:t>
            </a:r>
            <a:endParaRPr sz="1400" b="0" i="1" u="none" strike="noStrike" cap="none">
              <a:solidFill>
                <a:srgbClr val="8E8E8E"/>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400" b="0" i="0" u="none" strike="noStrike" cap="none">
                <a:solidFill>
                  <a:srgbClr val="FFFF00"/>
                </a:solidFill>
                <a:latin typeface="Consolas"/>
                <a:ea typeface="Consolas"/>
                <a:cs typeface="Consolas"/>
                <a:sym typeface="Consolas"/>
              </a:rPr>
              <a:t>print</a:t>
            </a:r>
            <a:r>
              <a:rPr lang="en-US" sz="1400" b="0" i="0" u="none" strike="noStrike" cap="none">
                <a:solidFill>
                  <a:srgbClr val="F7F7F7"/>
                </a:solidFill>
                <a:latin typeface="Consolas"/>
                <a:ea typeface="Consolas"/>
                <a:cs typeface="Consolas"/>
                <a:sym typeface="Consolas"/>
              </a:rPr>
              <a:t>(</a:t>
            </a:r>
            <a:r>
              <a:rPr lang="en-US" sz="1400" b="0" i="0" u="none" strike="noStrike" cap="none">
                <a:solidFill>
                  <a:srgbClr val="FFFFFF"/>
                </a:solidFill>
                <a:latin typeface="Consolas"/>
                <a:ea typeface="Consolas"/>
                <a:cs typeface="Consolas"/>
                <a:sym typeface="Consolas"/>
              </a:rPr>
              <a:t>"CodeCreators"</a:t>
            </a:r>
            <a:r>
              <a:rPr lang="en-US" sz="1400" b="0" i="0" u="none" strike="noStrike" cap="none">
                <a:solidFill>
                  <a:srgbClr val="F7F7F7"/>
                </a:solidFill>
                <a:latin typeface="Consolas"/>
                <a:ea typeface="Consolas"/>
                <a:cs typeface="Consolas"/>
                <a:sym typeface="Consolas"/>
              </a:rPr>
              <a:t>[</a:t>
            </a:r>
            <a:r>
              <a:rPr lang="en-US" sz="1400" b="0" i="0" u="none" strike="noStrike" cap="none">
                <a:solidFill>
                  <a:srgbClr val="FFFFFF"/>
                </a:solidFill>
                <a:latin typeface="Consolas"/>
                <a:ea typeface="Consolas"/>
                <a:cs typeface="Consolas"/>
                <a:sym typeface="Consolas"/>
              </a:rPr>
              <a:t>2</a:t>
            </a:r>
            <a:r>
              <a:rPr lang="en-US" sz="1400" b="0" i="0" u="none" strike="noStrike" cap="none">
                <a:solidFill>
                  <a:srgbClr val="F7F7F7"/>
                </a:solidFill>
                <a:latin typeface="Consolas"/>
                <a:ea typeface="Consolas"/>
                <a:cs typeface="Consolas"/>
                <a:sym typeface="Consolas"/>
              </a:rPr>
              <a:t>:</a:t>
            </a:r>
            <a:r>
              <a:rPr lang="en-US" sz="1400" b="0" i="0" u="none" strike="noStrike" cap="none">
                <a:solidFill>
                  <a:srgbClr val="FFFFFF"/>
                </a:solidFill>
                <a:latin typeface="Consolas"/>
                <a:ea typeface="Consolas"/>
                <a:cs typeface="Consolas"/>
                <a:sym typeface="Consolas"/>
              </a:rPr>
              <a:t>4</a:t>
            </a:r>
            <a:r>
              <a:rPr lang="en-US" sz="1400" b="0" i="0" u="none" strike="noStrike" cap="none">
                <a:solidFill>
                  <a:srgbClr val="F7F7F7"/>
                </a:solidFill>
                <a:latin typeface="Consolas"/>
                <a:ea typeface="Consolas"/>
                <a:cs typeface="Consolas"/>
                <a:sym typeface="Consolas"/>
              </a:rPr>
              <a:t>]) </a:t>
            </a:r>
            <a:r>
              <a:rPr lang="en-US" sz="1400" b="0" i="1" u="none" strike="noStrike" cap="none">
                <a:solidFill>
                  <a:srgbClr val="8E8E8E"/>
                </a:solidFill>
                <a:latin typeface="Consolas"/>
                <a:ea typeface="Consolas"/>
                <a:cs typeface="Consolas"/>
                <a:sym typeface="Consolas"/>
              </a:rPr>
              <a:t># de</a:t>
            </a:r>
            <a:endParaRPr sz="1400" b="0" i="0" u="none" strike="noStrike" cap="none">
              <a:solidFill>
                <a:srgbClr val="F7F7F7"/>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pic>
        <p:nvPicPr>
          <p:cNvPr id="815" name="Google Shape;815;p20" descr="A white rectangular object with black border&#10;&#10;Description automatically generated"/>
          <p:cNvPicPr preferRelativeResize="0"/>
          <p:nvPr/>
        </p:nvPicPr>
        <p:blipFill rotWithShape="1">
          <a:blip r:embed="rId3">
            <a:alphaModFix/>
          </a:blip>
          <a:srcRect l="7127" t="9965" r="6693" b="9963"/>
          <a:stretch/>
        </p:blipFill>
        <p:spPr>
          <a:xfrm>
            <a:off x="304008" y="211815"/>
            <a:ext cx="8278477" cy="4326675"/>
          </a:xfrm>
          <a:prstGeom prst="rect">
            <a:avLst/>
          </a:prstGeom>
          <a:noFill/>
          <a:ln>
            <a:noFill/>
          </a:ln>
        </p:spPr>
      </p:pic>
      <p:grpSp>
        <p:nvGrpSpPr>
          <p:cNvPr id="816" name="Google Shape;816;p20"/>
          <p:cNvGrpSpPr/>
          <p:nvPr/>
        </p:nvGrpSpPr>
        <p:grpSpPr>
          <a:xfrm>
            <a:off x="6714243" y="4138736"/>
            <a:ext cx="2290966" cy="847200"/>
            <a:chOff x="2281034" y="724796"/>
            <a:chExt cx="2290966" cy="847200"/>
          </a:xfrm>
        </p:grpSpPr>
        <p:sp>
          <p:nvSpPr>
            <p:cNvPr id="817" name="Google Shape;817;p20"/>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18" name="Google Shape;818;p20"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819" name="Google Shape;819;p20"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820" name="Google Shape;820;p20"/>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Comment</a:t>
            </a:r>
            <a:endParaRPr sz="2000" b="0" i="0" u="none" strike="noStrike" cap="none">
              <a:solidFill>
                <a:schemeClr val="dk1"/>
              </a:solidFill>
              <a:latin typeface="Poppins Medium"/>
              <a:ea typeface="Poppins Medium"/>
              <a:cs typeface="Poppins Medium"/>
              <a:sym typeface="Poppins Medium"/>
            </a:endParaRPr>
          </a:p>
        </p:txBody>
      </p:sp>
      <p:sp>
        <p:nvSpPr>
          <p:cNvPr id="821" name="Google Shape;821;p20"/>
          <p:cNvSpPr/>
          <p:nvPr/>
        </p:nvSpPr>
        <p:spPr>
          <a:xfrm>
            <a:off x="681814" y="1057636"/>
            <a:ext cx="4548553" cy="2369272"/>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You might notice hash(</a:t>
            </a:r>
            <a:r>
              <a:rPr lang="en-US" sz="1400" b="0" i="1" u="none" strike="noStrike" cap="none">
                <a:solidFill>
                  <a:srgbClr val="8E8E8E"/>
                </a:solidFill>
                <a:highlight>
                  <a:srgbClr val="000000"/>
                </a:highlight>
                <a:latin typeface="Consolas"/>
                <a:ea typeface="Consolas"/>
                <a:cs typeface="Consolas"/>
                <a:sym typeface="Consolas"/>
              </a:rPr>
              <a:t>#</a:t>
            </a:r>
            <a:r>
              <a:rPr lang="en-US" sz="1400" b="0" i="0" u="none" strike="noStrike" cap="none">
                <a:solidFill>
                  <a:srgbClr val="000000"/>
                </a:solidFill>
                <a:latin typeface="Arial"/>
                <a:ea typeface="Arial"/>
                <a:cs typeface="Arial"/>
                <a:sym typeface="Arial"/>
              </a:rPr>
              <a:t>) symbol in the previous example. In python, it is for writing a single-line comment.</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You can also write multiline comment by (</a:t>
            </a:r>
            <a:r>
              <a:rPr lang="en-US" sz="1400" b="0" i="0" u="none" strike="noStrike" cap="none">
                <a:solidFill>
                  <a:srgbClr val="49E9A6"/>
                </a:solidFill>
                <a:highlight>
                  <a:srgbClr val="000000"/>
                </a:highlight>
                <a:latin typeface="Courier New"/>
                <a:ea typeface="Courier New"/>
                <a:cs typeface="Courier New"/>
                <a:sym typeface="Courier New"/>
              </a:rPr>
              <a:t>"""</a:t>
            </a:r>
            <a:r>
              <a:rPr lang="en-US" sz="1400" b="0" i="0" u="none" strike="noStrike" cap="none">
                <a:solidFill>
                  <a:srgbClr val="000000"/>
                </a:solidFill>
                <a:latin typeface="Arial"/>
                <a:ea typeface="Arial"/>
                <a:cs typeface="Arial"/>
                <a:sym typeface="Arial"/>
              </a:rPr>
              <a:t>). This usually appear at the front</a:t>
            </a:r>
            <a:endParaRPr sz="1400" b="0" i="0" u="none" strike="noStrike" cap="none">
              <a:solidFill>
                <a:srgbClr val="000000"/>
              </a:solidFill>
              <a:latin typeface="Arial"/>
              <a:ea typeface="Arial"/>
              <a:cs typeface="Arial"/>
              <a:sym typeface="Arial"/>
            </a:endParaRPr>
          </a:p>
        </p:txBody>
      </p:sp>
      <p:sp>
        <p:nvSpPr>
          <p:cNvPr id="822" name="Google Shape;822;p20"/>
          <p:cNvSpPr txBox="1"/>
          <p:nvPr/>
        </p:nvSpPr>
        <p:spPr>
          <a:xfrm>
            <a:off x="755545" y="3614859"/>
            <a:ext cx="3182471"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Shortcut key for most text editor: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FF0000"/>
                </a:solidFill>
                <a:latin typeface="Arial"/>
                <a:ea typeface="Arial"/>
                <a:cs typeface="Arial"/>
                <a:sym typeface="Arial"/>
              </a:rPr>
              <a:t>Ctrl + /</a:t>
            </a:r>
            <a:r>
              <a:rPr lang="en-US" sz="1200" b="0" i="0" u="none" strike="noStrike" cap="none">
                <a:solidFill>
                  <a:srgbClr val="FF0000"/>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if you are on Windows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FF0000"/>
                </a:solidFill>
                <a:latin typeface="Arial"/>
                <a:ea typeface="Arial"/>
                <a:cs typeface="Arial"/>
                <a:sym typeface="Arial"/>
              </a:rPr>
              <a:t>Cmd + /</a:t>
            </a:r>
            <a:r>
              <a:rPr lang="en-US" sz="1200" b="0" i="0" u="none" strike="noStrike" cap="none">
                <a:solidFill>
                  <a:srgbClr val="FF0000"/>
                </a:solidFill>
                <a:latin typeface="Arial"/>
                <a:ea typeface="Arial"/>
                <a:cs typeface="Arial"/>
                <a:sym typeface="Arial"/>
              </a:rPr>
              <a:t> </a:t>
            </a:r>
            <a:r>
              <a:rPr lang="en-US" sz="1400" b="0" i="0" u="none" strike="noStrike" cap="none">
                <a:solidFill>
                  <a:srgbClr val="000000"/>
                </a:solidFill>
                <a:latin typeface="Arial"/>
                <a:ea typeface="Arial"/>
                <a:cs typeface="Arial"/>
                <a:sym typeface="Arial"/>
              </a:rPr>
              <a:t>if you are on a Mac.</a:t>
            </a:r>
            <a:endParaRPr sz="1400" b="0" i="0" u="none" strike="noStrike" cap="none">
              <a:solidFill>
                <a:srgbClr val="000000"/>
              </a:solidFill>
              <a:latin typeface="Arial"/>
              <a:ea typeface="Arial"/>
              <a:cs typeface="Arial"/>
              <a:sym typeface="Arial"/>
            </a:endParaRPr>
          </a:p>
        </p:txBody>
      </p:sp>
      <p:sp>
        <p:nvSpPr>
          <p:cNvPr id="823" name="Google Shape;823;p20"/>
          <p:cNvSpPr txBox="1"/>
          <p:nvPr/>
        </p:nvSpPr>
        <p:spPr>
          <a:xfrm>
            <a:off x="1089073" y="1873258"/>
            <a:ext cx="2995200" cy="954300"/>
          </a:xfrm>
          <a:prstGeom prst="rect">
            <a:avLst/>
          </a:prstGeom>
          <a:solidFill>
            <a:srgbClr val="C3F5E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Comments can be used to</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200" b="0" i="0" u="none" strike="noStrike" cap="none">
                <a:solidFill>
                  <a:srgbClr val="000000"/>
                </a:solidFill>
                <a:latin typeface="Arial"/>
                <a:ea typeface="Arial"/>
                <a:cs typeface="Arial"/>
                <a:sym typeface="Arial"/>
              </a:rPr>
              <a:t>Explain code</a:t>
            </a: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200" b="0" i="0" u="none" strike="noStrike" cap="none">
                <a:solidFill>
                  <a:srgbClr val="000000"/>
                </a:solidFill>
                <a:latin typeface="Arial"/>
                <a:ea typeface="Arial"/>
                <a:cs typeface="Arial"/>
                <a:sym typeface="Arial"/>
              </a:rPr>
              <a:t>Make code more readable</a:t>
            </a:r>
            <a:endParaRPr sz="12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200" b="0" i="0" u="none" strike="noStrike" cap="none">
                <a:solidFill>
                  <a:srgbClr val="000000"/>
                </a:solidFill>
                <a:latin typeface="Arial"/>
                <a:ea typeface="Arial"/>
                <a:cs typeface="Arial"/>
                <a:sym typeface="Arial"/>
              </a:rPr>
              <a:t>Prevent execution when testing</a:t>
            </a:r>
            <a:endParaRPr sz="1200" b="0" i="0" u="none" strike="noStrike" cap="none">
              <a:solidFill>
                <a:srgbClr val="000000"/>
              </a:solidFill>
              <a:latin typeface="Arial"/>
              <a:ea typeface="Arial"/>
              <a:cs typeface="Arial"/>
              <a:sym typeface="Arial"/>
            </a:endParaRPr>
          </a:p>
        </p:txBody>
      </p:sp>
      <p:sp>
        <p:nvSpPr>
          <p:cNvPr id="824" name="Google Shape;824;p20"/>
          <p:cNvSpPr txBox="1"/>
          <p:nvPr/>
        </p:nvSpPr>
        <p:spPr>
          <a:xfrm>
            <a:off x="6019177" y="1821174"/>
            <a:ext cx="2035750" cy="1200288"/>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FFFFFF"/>
                </a:solidFill>
                <a:latin typeface="Consolas"/>
                <a:ea typeface="Consolas"/>
                <a:cs typeface="Consolas"/>
                <a:sym typeface="Consolas"/>
              </a:rPr>
              <a:t>"""</a:t>
            </a:r>
            <a:endParaRPr sz="1200" b="0" i="0" u="none" strike="noStrike" cap="none">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200" b="0" i="0" u="none" strike="noStrike" cap="none">
                <a:solidFill>
                  <a:srgbClr val="FFFFFF"/>
                </a:solidFill>
                <a:latin typeface="Consolas"/>
                <a:ea typeface="Consolas"/>
                <a:cs typeface="Consolas"/>
                <a:sym typeface="Consolas"/>
              </a:rPr>
              <a:t>Written on 2024</a:t>
            </a:r>
            <a:endParaRPr sz="1200" b="0" i="0" u="none" strike="noStrike" cap="none">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200" b="0" i="0" u="none" strike="noStrike" cap="none">
                <a:solidFill>
                  <a:srgbClr val="FFFFFF"/>
                </a:solidFill>
                <a:latin typeface="Consolas"/>
                <a:ea typeface="Consolas"/>
                <a:cs typeface="Consolas"/>
                <a:sym typeface="Consolas"/>
              </a:rPr>
              <a:t>Version 1.0</a:t>
            </a:r>
            <a:endParaRPr sz="1200" b="0" i="0" u="none" strike="noStrike" cap="none">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200" b="0" i="0" u="none" strike="noStrike" cap="none">
                <a:solidFill>
                  <a:srgbClr val="FFFFFF"/>
                </a:solidFill>
                <a:latin typeface="Consolas"/>
                <a:ea typeface="Consolas"/>
                <a:cs typeface="Consolas"/>
                <a:sym typeface="Consolas"/>
              </a:rPr>
              <a:t>"""</a:t>
            </a:r>
            <a:endParaRPr sz="1200" b="0" i="0" u="none" strike="noStrike" cap="none">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200" b="0" i="0" u="none" strike="noStrike" cap="none">
                <a:solidFill>
                  <a:srgbClr val="FF9B00"/>
                </a:solidFill>
                <a:latin typeface="Consolas"/>
                <a:ea typeface="Consolas"/>
                <a:cs typeface="Consolas"/>
                <a:sym typeface="Consolas"/>
              </a:rPr>
              <a:t>fruit</a:t>
            </a:r>
            <a:r>
              <a:rPr lang="en-US" sz="1200" b="0" i="0" u="none" strike="noStrike" cap="none">
                <a:solidFill>
                  <a:srgbClr val="F7F7F7"/>
                </a:solidFill>
                <a:latin typeface="Consolas"/>
                <a:ea typeface="Consolas"/>
                <a:cs typeface="Consolas"/>
                <a:sym typeface="Consolas"/>
              </a:rPr>
              <a:t> </a:t>
            </a:r>
            <a:r>
              <a:rPr lang="en-US" sz="1200" b="0" i="0" u="none" strike="noStrike" cap="none">
                <a:solidFill>
                  <a:srgbClr val="00FFF3"/>
                </a:solidFill>
                <a:latin typeface="Consolas"/>
                <a:ea typeface="Consolas"/>
                <a:cs typeface="Consolas"/>
                <a:sym typeface="Consolas"/>
              </a:rPr>
              <a:t>=</a:t>
            </a:r>
            <a:r>
              <a:rPr lang="en-US" sz="1200" b="0" i="0" u="none" strike="noStrike" cap="none">
                <a:solidFill>
                  <a:srgbClr val="F7F7F7"/>
                </a:solidFill>
                <a:latin typeface="Consolas"/>
                <a:ea typeface="Consolas"/>
                <a:cs typeface="Consolas"/>
                <a:sym typeface="Consolas"/>
              </a:rPr>
              <a:t> </a:t>
            </a:r>
            <a:r>
              <a:rPr lang="en-US" sz="1200" b="0" i="0" u="none" strike="noStrike" cap="none">
                <a:solidFill>
                  <a:srgbClr val="FFFFFF"/>
                </a:solidFill>
                <a:latin typeface="Consolas"/>
                <a:ea typeface="Consolas"/>
                <a:cs typeface="Consolas"/>
                <a:sym typeface="Consolas"/>
              </a:rPr>
              <a:t>"apple"</a:t>
            </a:r>
            <a:endParaRPr sz="1200" b="0" i="0" u="none" strike="noStrike" cap="none">
              <a:solidFill>
                <a:srgbClr val="F7F7F7"/>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200" b="0" i="1" u="none" strike="noStrike" cap="none">
                <a:solidFill>
                  <a:srgbClr val="8E8E8E"/>
                </a:solidFill>
                <a:latin typeface="Consolas"/>
                <a:ea typeface="Consolas"/>
                <a:cs typeface="Consolas"/>
                <a:sym typeface="Consolas"/>
              </a:rPr>
              <a:t># assignment used</a:t>
            </a:r>
            <a:endParaRPr sz="1200" b="0" i="0" u="none" strike="noStrike" cap="none">
              <a:solidFill>
                <a:srgbClr val="F7F7F7"/>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pic>
        <p:nvPicPr>
          <p:cNvPr id="829" name="Google Shape;829;p36"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830" name="Google Shape;830;p36"/>
          <p:cNvGrpSpPr/>
          <p:nvPr/>
        </p:nvGrpSpPr>
        <p:grpSpPr>
          <a:xfrm>
            <a:off x="6714243" y="4138736"/>
            <a:ext cx="2290966" cy="847200"/>
            <a:chOff x="2281034" y="724796"/>
            <a:chExt cx="2290966" cy="847200"/>
          </a:xfrm>
        </p:grpSpPr>
        <p:sp>
          <p:nvSpPr>
            <p:cNvPr id="831" name="Google Shape;831;p36"/>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2" name="Google Shape;832;p36"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833" name="Google Shape;833;p36"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834" name="Google Shape;834;p36"/>
          <p:cNvSpPr txBox="1"/>
          <p:nvPr/>
        </p:nvSpPr>
        <p:spPr>
          <a:xfrm>
            <a:off x="624392" y="381109"/>
            <a:ext cx="4155426"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Week 1 Project: BMI calculator</a:t>
            </a:r>
            <a:endParaRPr sz="2000" b="0" i="0" u="none" strike="noStrike" cap="none">
              <a:solidFill>
                <a:schemeClr val="dk1"/>
              </a:solidFill>
              <a:latin typeface="Poppins Medium"/>
              <a:ea typeface="Poppins Medium"/>
              <a:cs typeface="Poppins Medium"/>
              <a:sym typeface="Poppins Medium"/>
            </a:endParaRPr>
          </a:p>
        </p:txBody>
      </p:sp>
      <p:pic>
        <p:nvPicPr>
          <p:cNvPr id="835" name="Google Shape;835;p36" descr="bmi formula - MennoHenselmans.com"/>
          <p:cNvPicPr preferRelativeResize="0"/>
          <p:nvPr/>
        </p:nvPicPr>
        <p:blipFill rotWithShape="1">
          <a:blip r:embed="rId6">
            <a:alphaModFix/>
          </a:blip>
          <a:srcRect/>
          <a:stretch/>
        </p:blipFill>
        <p:spPr>
          <a:xfrm>
            <a:off x="4985559" y="1207114"/>
            <a:ext cx="2950673" cy="1216308"/>
          </a:xfrm>
          <a:prstGeom prst="rect">
            <a:avLst/>
          </a:prstGeom>
          <a:noFill/>
          <a:ln>
            <a:noFill/>
          </a:ln>
        </p:spPr>
      </p:pic>
      <p:sp>
        <p:nvSpPr>
          <p:cNvPr id="836" name="Google Shape;836;p36"/>
          <p:cNvSpPr txBox="1"/>
          <p:nvPr/>
        </p:nvSpPr>
        <p:spPr>
          <a:xfrm>
            <a:off x="787536" y="1386704"/>
            <a:ext cx="3580073" cy="237009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BMI is a way to figure out your approximate level of body fat in an easy, inexpensive way.</a:t>
            </a:r>
            <a:endParaRPr/>
          </a:p>
          <a:p>
            <a:pPr marL="0" marR="0" lvl="0" indent="0" algn="l" rtl="0">
              <a:lnSpc>
                <a:spcPct val="9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00"/>
              <a:buFont typeface="Arial"/>
              <a:buNone/>
            </a:pPr>
            <a:r>
              <a:rPr lang="en-US" sz="100" b="0" i="0" u="none" strike="noStrike" cap="none">
                <a:solidFill>
                  <a:srgbClr val="000000"/>
                </a:solidFill>
                <a:latin typeface="Teko"/>
                <a:ea typeface="Teko"/>
                <a:cs typeface="Teko"/>
                <a:sym typeface="Teko"/>
              </a:rPr>
              <a:t>.</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Requirement:</a:t>
            </a:r>
            <a:endParaRPr/>
          </a:p>
          <a:p>
            <a:pPr marL="228600" marR="0" lvl="0" indent="-2286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user able to input height (in centimeters)</a:t>
            </a:r>
            <a:endParaRPr/>
          </a:p>
          <a:p>
            <a:pPr marL="228600" marR="0" lvl="0" indent="-2286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user able to input the weight (in kg)</a:t>
            </a:r>
            <a:endParaRPr/>
          </a:p>
          <a:p>
            <a:pPr marL="228600" marR="0" lvl="0" indent="-2286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user able to see the BMI index </a:t>
            </a:r>
            <a:endParaRPr/>
          </a:p>
          <a:p>
            <a:pPr marL="228600" marR="0" lvl="0" indent="-22860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BMI index output with any string formatting</a:t>
            </a:r>
            <a:endParaRPr/>
          </a:p>
        </p:txBody>
      </p:sp>
      <p:grpSp>
        <p:nvGrpSpPr>
          <p:cNvPr id="837" name="Google Shape;837;p36"/>
          <p:cNvGrpSpPr/>
          <p:nvPr/>
        </p:nvGrpSpPr>
        <p:grpSpPr>
          <a:xfrm>
            <a:off x="5278280" y="2571750"/>
            <a:ext cx="2581446" cy="1289725"/>
            <a:chOff x="4061809" y="2812581"/>
            <a:chExt cx="2581446" cy="1289725"/>
          </a:xfrm>
        </p:grpSpPr>
        <p:sp>
          <p:nvSpPr>
            <p:cNvPr id="838" name="Google Shape;838;p36"/>
            <p:cNvSpPr txBox="1"/>
            <p:nvPr/>
          </p:nvSpPr>
          <p:spPr>
            <a:xfrm>
              <a:off x="4061809" y="3055866"/>
              <a:ext cx="2581446" cy="1046440"/>
            </a:xfrm>
            <a:prstGeom prst="rect">
              <a:avLst/>
            </a:prstGeom>
            <a:solidFill>
              <a:srgbClr val="10280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chemeClr val="accent6"/>
                  </a:solidFill>
                  <a:latin typeface="Montserrat"/>
                  <a:ea typeface="Montserrat"/>
                  <a:cs typeface="Montserrat"/>
                  <a:sym typeface="Montserrat"/>
                </a:rPr>
                <a:t>BMI Calculator</a:t>
              </a:r>
              <a:endParaRPr sz="1200" b="0" i="0" u="none" strike="noStrike" cap="none">
                <a:solidFill>
                  <a:schemeClr val="accent6"/>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200" b="0" i="0" u="none" strike="noStrike" cap="none">
                <a:solidFill>
                  <a:schemeClr val="accent6"/>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en-US" sz="1200" b="0" i="0" u="none" strike="noStrike" cap="none">
                  <a:solidFill>
                    <a:schemeClr val="accent6"/>
                  </a:solidFill>
                  <a:latin typeface="Montserrat"/>
                  <a:ea typeface="Montserrat"/>
                  <a:cs typeface="Montserrat"/>
                  <a:sym typeface="Montserrat"/>
                </a:rPr>
                <a:t>Enter your height in cm: 180</a:t>
              </a:r>
              <a:endParaRPr/>
            </a:p>
            <a:p>
              <a:pPr marL="0" marR="0" lvl="0" indent="0" algn="l" rtl="0">
                <a:lnSpc>
                  <a:spcPct val="100000"/>
                </a:lnSpc>
                <a:spcBef>
                  <a:spcPts val="0"/>
                </a:spcBef>
                <a:spcAft>
                  <a:spcPts val="0"/>
                </a:spcAft>
                <a:buNone/>
              </a:pPr>
              <a:r>
                <a:rPr lang="en-US" sz="1200" b="0" i="0" u="none" strike="noStrike" cap="none">
                  <a:solidFill>
                    <a:schemeClr val="accent6"/>
                  </a:solidFill>
                  <a:latin typeface="Montserrat"/>
                  <a:ea typeface="Montserrat"/>
                  <a:cs typeface="Montserrat"/>
                  <a:sym typeface="Montserrat"/>
                </a:rPr>
                <a:t>Enter your weight in kg: 75</a:t>
              </a:r>
              <a:endParaRPr/>
            </a:p>
            <a:p>
              <a:pPr marL="0" marR="0" lvl="0" indent="0" algn="l" rtl="0">
                <a:lnSpc>
                  <a:spcPct val="100000"/>
                </a:lnSpc>
                <a:spcBef>
                  <a:spcPts val="0"/>
                </a:spcBef>
                <a:spcAft>
                  <a:spcPts val="0"/>
                </a:spcAft>
                <a:buNone/>
              </a:pPr>
              <a:r>
                <a:rPr lang="en-US" sz="1200" b="0" i="0" u="none" strike="noStrike" cap="none">
                  <a:solidFill>
                    <a:schemeClr val="accent6"/>
                  </a:solidFill>
                  <a:latin typeface="Montserrat"/>
                  <a:ea typeface="Montserrat"/>
                  <a:cs typeface="Montserrat"/>
                  <a:sym typeface="Montserrat"/>
                </a:rPr>
                <a:t>Your BMI is: 23.148148148148145</a:t>
              </a:r>
              <a:endParaRPr/>
            </a:p>
          </p:txBody>
        </p:sp>
        <p:sp>
          <p:nvSpPr>
            <p:cNvPr id="839" name="Google Shape;839;p36"/>
            <p:cNvSpPr txBox="1"/>
            <p:nvPr/>
          </p:nvSpPr>
          <p:spPr>
            <a:xfrm>
              <a:off x="4061809" y="2812581"/>
              <a:ext cx="2581446" cy="261570"/>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1" u="none" strike="noStrike" cap="none">
                  <a:solidFill>
                    <a:srgbClr val="8E8E8E"/>
                  </a:solidFill>
                  <a:latin typeface="Consolas"/>
                  <a:ea typeface="Consolas"/>
                  <a:cs typeface="Consolas"/>
                  <a:sym typeface="Consolas"/>
                </a:rPr>
                <a:t># Final Result:</a:t>
              </a:r>
              <a:endParaRPr sz="1100" b="0" i="0" u="none" strike="noStrike" cap="none">
                <a:solidFill>
                  <a:srgbClr val="F7F7F7"/>
                </a:solidFill>
                <a:latin typeface="Consolas"/>
                <a:ea typeface="Consolas"/>
                <a:cs typeface="Consolas"/>
                <a:sym typeface="Consola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26"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284" name="Google Shape;284;p26"/>
          <p:cNvGrpSpPr/>
          <p:nvPr/>
        </p:nvGrpSpPr>
        <p:grpSpPr>
          <a:xfrm>
            <a:off x="6714243" y="4138736"/>
            <a:ext cx="2290966" cy="847200"/>
            <a:chOff x="2281034" y="724796"/>
            <a:chExt cx="2290966" cy="847200"/>
          </a:xfrm>
        </p:grpSpPr>
        <p:sp>
          <p:nvSpPr>
            <p:cNvPr id="285" name="Google Shape;285;p26"/>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6" name="Google Shape;286;p26"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287" name="Google Shape;287;p26"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288" name="Google Shape;288;p26"/>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Question:</a:t>
            </a:r>
            <a:endParaRPr sz="2000" b="0" i="0" u="none" strike="noStrike" cap="none">
              <a:solidFill>
                <a:schemeClr val="dk1"/>
              </a:solidFill>
              <a:latin typeface="Poppins Medium"/>
              <a:ea typeface="Poppins Medium"/>
              <a:cs typeface="Poppins Medium"/>
              <a:sym typeface="Poppins Medium"/>
            </a:endParaRPr>
          </a:p>
        </p:txBody>
      </p:sp>
      <p:sp>
        <p:nvSpPr>
          <p:cNvPr id="289" name="Google Shape;289;p26"/>
          <p:cNvSpPr txBox="1"/>
          <p:nvPr/>
        </p:nvSpPr>
        <p:spPr>
          <a:xfrm>
            <a:off x="2287905" y="2202418"/>
            <a:ext cx="4575810"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dirty="0">
                <a:solidFill>
                  <a:srgbClr val="3A3A3C"/>
                </a:solidFill>
                <a:latin typeface="Montserrat"/>
                <a:ea typeface="Montserrat"/>
                <a:cs typeface="Montserrat"/>
                <a:sym typeface="Montserrat"/>
              </a:rPr>
              <a:t>DOES ANYONE KNOW</a:t>
            </a:r>
            <a:endParaRPr dirty="0"/>
          </a:p>
          <a:p>
            <a:pPr marL="0" marR="0" lvl="0" indent="0" algn="ctr" rtl="0">
              <a:lnSpc>
                <a:spcPct val="100000"/>
              </a:lnSpc>
              <a:spcBef>
                <a:spcPts val="0"/>
              </a:spcBef>
              <a:spcAft>
                <a:spcPts val="0"/>
              </a:spcAft>
              <a:buNone/>
            </a:pPr>
            <a:r>
              <a:rPr lang="en-US" sz="1400" b="1" i="0" u="none" strike="noStrike" cap="none" dirty="0">
                <a:solidFill>
                  <a:srgbClr val="3A3A3C"/>
                </a:solidFill>
                <a:latin typeface="Montserrat"/>
                <a:ea typeface="Montserrat"/>
                <a:cs typeface="Montserrat"/>
                <a:sym typeface="Montserrat"/>
              </a:rPr>
              <a:t>WHY WE CALLED </a:t>
            </a:r>
            <a:endParaRPr dirty="0"/>
          </a:p>
          <a:p>
            <a:pPr marL="0" marR="0" lvl="0" indent="0" algn="ctr" rtl="0">
              <a:lnSpc>
                <a:spcPct val="100000"/>
              </a:lnSpc>
              <a:spcBef>
                <a:spcPts val="0"/>
              </a:spcBef>
              <a:spcAft>
                <a:spcPts val="0"/>
              </a:spcAft>
              <a:buNone/>
            </a:pPr>
            <a:r>
              <a:rPr lang="en-US" sz="1400" b="1" i="0" u="none" strike="noStrike" cap="none" dirty="0">
                <a:solidFill>
                  <a:srgbClr val="3A3A3C"/>
                </a:solidFill>
                <a:latin typeface="Montserrat"/>
                <a:ea typeface="Montserrat"/>
                <a:cs typeface="Montserrat"/>
                <a:sym typeface="Montserrat"/>
              </a:rPr>
              <a:t>THIS WEEK 0?</a:t>
            </a:r>
            <a:endParaRPr sz="800" b="1" i="0" u="none" strike="noStrike" cap="none" dirty="0">
              <a:solidFill>
                <a:srgbClr val="3A3A3C"/>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pic>
        <p:nvPicPr>
          <p:cNvPr id="844" name="Google Shape;844;p37"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845" name="Google Shape;845;p37"/>
          <p:cNvGrpSpPr/>
          <p:nvPr/>
        </p:nvGrpSpPr>
        <p:grpSpPr>
          <a:xfrm>
            <a:off x="6714243" y="4138736"/>
            <a:ext cx="2290966" cy="847200"/>
            <a:chOff x="2281034" y="724796"/>
            <a:chExt cx="2290966" cy="847200"/>
          </a:xfrm>
        </p:grpSpPr>
        <p:sp>
          <p:nvSpPr>
            <p:cNvPr id="846" name="Google Shape;846;p37"/>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7" name="Google Shape;847;p37"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848" name="Google Shape;848;p37"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849" name="Google Shape;849;p37"/>
          <p:cNvSpPr txBox="1"/>
          <p:nvPr/>
        </p:nvSpPr>
        <p:spPr>
          <a:xfrm>
            <a:off x="624391" y="381109"/>
            <a:ext cx="472346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Week 1 Project: Advanced project</a:t>
            </a:r>
            <a:endParaRPr sz="2000" b="0" i="0" u="none" strike="noStrike" cap="none">
              <a:solidFill>
                <a:schemeClr val="dk1"/>
              </a:solidFill>
              <a:latin typeface="Poppins Medium"/>
              <a:ea typeface="Poppins Medium"/>
              <a:cs typeface="Poppins Medium"/>
              <a:sym typeface="Poppins Medium"/>
            </a:endParaRPr>
          </a:p>
        </p:txBody>
      </p:sp>
      <p:pic>
        <p:nvPicPr>
          <p:cNvPr id="850" name="Google Shape;850;p37"/>
          <p:cNvPicPr preferRelativeResize="0"/>
          <p:nvPr/>
        </p:nvPicPr>
        <p:blipFill rotWithShape="1">
          <a:blip r:embed="rId6">
            <a:alphaModFix/>
          </a:blip>
          <a:srcRect/>
          <a:stretch/>
        </p:blipFill>
        <p:spPr>
          <a:xfrm>
            <a:off x="810913" y="1590693"/>
            <a:ext cx="3376661" cy="1962114"/>
          </a:xfrm>
          <a:prstGeom prst="rect">
            <a:avLst/>
          </a:prstGeom>
          <a:noFill/>
          <a:ln>
            <a:noFill/>
          </a:ln>
        </p:spPr>
      </p:pic>
      <p:grpSp>
        <p:nvGrpSpPr>
          <p:cNvPr id="851" name="Google Shape;851;p37"/>
          <p:cNvGrpSpPr/>
          <p:nvPr/>
        </p:nvGrpSpPr>
        <p:grpSpPr>
          <a:xfrm>
            <a:off x="4938700" y="2134616"/>
            <a:ext cx="2581446" cy="1074282"/>
            <a:chOff x="4061809" y="2812581"/>
            <a:chExt cx="2581446" cy="1074282"/>
          </a:xfrm>
        </p:grpSpPr>
        <p:sp>
          <p:nvSpPr>
            <p:cNvPr id="852" name="Google Shape;852;p37"/>
            <p:cNvSpPr txBox="1"/>
            <p:nvPr/>
          </p:nvSpPr>
          <p:spPr>
            <a:xfrm>
              <a:off x="4061809" y="3055866"/>
              <a:ext cx="2581446" cy="830997"/>
            </a:xfrm>
            <a:prstGeom prst="rect">
              <a:avLst/>
            </a:prstGeom>
            <a:solidFill>
              <a:srgbClr val="10280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chemeClr val="accent6"/>
                  </a:solidFill>
                  <a:latin typeface="Montserrat"/>
                  <a:ea typeface="Montserrat"/>
                  <a:cs typeface="Montserrat"/>
                  <a:sym typeface="Montserrat"/>
                </a:rPr>
                <a:t>Temperator Convertor</a:t>
              </a:r>
              <a:endParaRPr sz="1200" b="0" i="0" u="none" strike="noStrike" cap="none">
                <a:solidFill>
                  <a:schemeClr val="accent6"/>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200" b="0" i="0" u="none" strike="noStrike" cap="none">
                <a:solidFill>
                  <a:schemeClr val="accent6"/>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en-US" sz="1200" b="0" i="0" u="none" strike="noStrike" cap="none">
                  <a:solidFill>
                    <a:schemeClr val="accent6"/>
                  </a:solidFill>
                  <a:latin typeface="Montserrat"/>
                  <a:ea typeface="Montserrat"/>
                  <a:cs typeface="Montserrat"/>
                  <a:sym typeface="Montserrat"/>
                </a:rPr>
                <a:t>Enter temperature in F: 59</a:t>
              </a:r>
              <a:endParaRPr/>
            </a:p>
            <a:p>
              <a:pPr marL="0" marR="0" lvl="0" indent="0" algn="l" rtl="0">
                <a:lnSpc>
                  <a:spcPct val="100000"/>
                </a:lnSpc>
                <a:spcBef>
                  <a:spcPts val="0"/>
                </a:spcBef>
                <a:spcAft>
                  <a:spcPts val="0"/>
                </a:spcAft>
                <a:buNone/>
              </a:pPr>
              <a:r>
                <a:rPr lang="en-US" sz="1200" b="0" i="0" u="none" strike="noStrike" cap="none">
                  <a:solidFill>
                    <a:schemeClr val="accent6"/>
                  </a:solidFill>
                  <a:latin typeface="Montserrat"/>
                  <a:ea typeface="Montserrat"/>
                  <a:cs typeface="Montserrat"/>
                  <a:sym typeface="Montserrat"/>
                </a:rPr>
                <a:t>Current temperature in C: 15</a:t>
              </a:r>
              <a:endParaRPr sz="1200" b="0" i="0" u="none" strike="noStrike" cap="none">
                <a:solidFill>
                  <a:schemeClr val="accent6"/>
                </a:solidFill>
                <a:latin typeface="Montserrat"/>
                <a:ea typeface="Montserrat"/>
                <a:cs typeface="Montserrat"/>
                <a:sym typeface="Montserrat"/>
              </a:endParaRPr>
            </a:p>
          </p:txBody>
        </p:sp>
        <p:sp>
          <p:nvSpPr>
            <p:cNvPr id="853" name="Google Shape;853;p37"/>
            <p:cNvSpPr txBox="1"/>
            <p:nvPr/>
          </p:nvSpPr>
          <p:spPr>
            <a:xfrm>
              <a:off x="4061809" y="2812581"/>
              <a:ext cx="2581446" cy="261570"/>
            </a:xfrm>
            <a:prstGeom prst="rect">
              <a:avLst/>
            </a:prstGeom>
            <a:solidFill>
              <a:schemeClr val="dk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1" u="none" strike="noStrike" cap="none">
                  <a:solidFill>
                    <a:srgbClr val="8E8E8E"/>
                  </a:solidFill>
                  <a:latin typeface="Consolas"/>
                  <a:ea typeface="Consolas"/>
                  <a:cs typeface="Consolas"/>
                  <a:sym typeface="Consolas"/>
                </a:rPr>
                <a:t># Final Result:</a:t>
              </a:r>
              <a:endParaRPr sz="1100" b="0" i="0" u="none" strike="noStrike" cap="none">
                <a:solidFill>
                  <a:srgbClr val="F7F7F7"/>
                </a:solidFill>
                <a:latin typeface="Consolas"/>
                <a:ea typeface="Consolas"/>
                <a:cs typeface="Consolas"/>
                <a:sym typeface="Consolas"/>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pic>
        <p:nvPicPr>
          <p:cNvPr id="858" name="Google Shape;858;p38"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859" name="Google Shape;859;p38"/>
          <p:cNvGrpSpPr/>
          <p:nvPr/>
        </p:nvGrpSpPr>
        <p:grpSpPr>
          <a:xfrm>
            <a:off x="6714243" y="4138736"/>
            <a:ext cx="2290966" cy="847200"/>
            <a:chOff x="2281034" y="724796"/>
            <a:chExt cx="2290966" cy="847200"/>
          </a:xfrm>
        </p:grpSpPr>
        <p:sp>
          <p:nvSpPr>
            <p:cNvPr id="860" name="Google Shape;860;p38"/>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61" name="Google Shape;861;p38"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862" name="Google Shape;862;p38"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863" name="Google Shape;863;p38"/>
          <p:cNvSpPr txBox="1"/>
          <p:nvPr/>
        </p:nvSpPr>
        <p:spPr>
          <a:xfrm>
            <a:off x="624391" y="381109"/>
            <a:ext cx="472346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Meme of the week</a:t>
            </a:r>
            <a:endParaRPr sz="2000" b="0" i="0" u="none" strike="noStrike" cap="none">
              <a:solidFill>
                <a:schemeClr val="dk1"/>
              </a:solidFill>
              <a:latin typeface="Poppins Medium"/>
              <a:ea typeface="Poppins Medium"/>
              <a:cs typeface="Poppins Medium"/>
              <a:sym typeface="Poppins Medium"/>
            </a:endParaRPr>
          </a:p>
        </p:txBody>
      </p:sp>
      <p:pic>
        <p:nvPicPr>
          <p:cNvPr id="864" name="Google Shape;864;p38" descr="35 Best Funny Python Programming Memes | CodeItBro"/>
          <p:cNvPicPr preferRelativeResize="0"/>
          <p:nvPr/>
        </p:nvPicPr>
        <p:blipFill rotWithShape="1">
          <a:blip r:embed="rId6">
            <a:alphaModFix/>
          </a:blip>
          <a:srcRect/>
          <a:stretch/>
        </p:blipFill>
        <p:spPr>
          <a:xfrm>
            <a:off x="2795347" y="1167780"/>
            <a:ext cx="3363884" cy="28079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27"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295" name="Google Shape;295;p27"/>
          <p:cNvGrpSpPr/>
          <p:nvPr/>
        </p:nvGrpSpPr>
        <p:grpSpPr>
          <a:xfrm>
            <a:off x="6714243" y="4138736"/>
            <a:ext cx="2290966" cy="847200"/>
            <a:chOff x="2281034" y="724796"/>
            <a:chExt cx="2290966" cy="847200"/>
          </a:xfrm>
        </p:grpSpPr>
        <p:sp>
          <p:nvSpPr>
            <p:cNvPr id="296" name="Google Shape;296;p27"/>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7" name="Google Shape;297;p27"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298" name="Google Shape;298;p27"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299" name="Google Shape;299;p27"/>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Answer: Why Week 0</a:t>
            </a:r>
            <a:endParaRPr sz="2000" b="0" i="0" u="none" strike="noStrike" cap="none">
              <a:solidFill>
                <a:schemeClr val="dk1"/>
              </a:solidFill>
              <a:latin typeface="Poppins Medium"/>
              <a:ea typeface="Poppins Medium"/>
              <a:cs typeface="Poppins Medium"/>
              <a:sym typeface="Poppins Medium"/>
            </a:endParaRPr>
          </a:p>
        </p:txBody>
      </p:sp>
      <p:sp>
        <p:nvSpPr>
          <p:cNvPr id="300" name="Google Shape;300;p27"/>
          <p:cNvSpPr txBox="1"/>
          <p:nvPr/>
        </p:nvSpPr>
        <p:spPr>
          <a:xfrm>
            <a:off x="902387" y="1245607"/>
            <a:ext cx="6880860" cy="2023373"/>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Arrays in Python (and most programming languages) are 0-indexed so you count from 0 instead of one.</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I’m going to leave you on a cliff-hanger until we learn more about Python’s data structures.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 believe we should walk before we can run, so we should learn the fundamentals first.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3" descr="A white rectangular object with black border&#10;&#10;Description automatically generated"/>
          <p:cNvPicPr preferRelativeResize="0"/>
          <p:nvPr/>
        </p:nvPicPr>
        <p:blipFill rotWithShape="1">
          <a:blip r:embed="rId3">
            <a:alphaModFix/>
          </a:blip>
          <a:srcRect l="7127" t="9965" r="6693" b="9963"/>
          <a:stretch/>
        </p:blipFill>
        <p:spPr>
          <a:xfrm>
            <a:off x="338051" y="235661"/>
            <a:ext cx="8278477" cy="4326675"/>
          </a:xfrm>
          <a:prstGeom prst="rect">
            <a:avLst/>
          </a:prstGeom>
          <a:noFill/>
          <a:ln>
            <a:noFill/>
          </a:ln>
        </p:spPr>
      </p:pic>
      <p:grpSp>
        <p:nvGrpSpPr>
          <p:cNvPr id="306" name="Google Shape;306;p3"/>
          <p:cNvGrpSpPr/>
          <p:nvPr/>
        </p:nvGrpSpPr>
        <p:grpSpPr>
          <a:xfrm>
            <a:off x="6714243" y="4138736"/>
            <a:ext cx="2290966" cy="847200"/>
            <a:chOff x="2281034" y="724796"/>
            <a:chExt cx="2290966" cy="847200"/>
          </a:xfrm>
        </p:grpSpPr>
        <p:sp>
          <p:nvSpPr>
            <p:cNvPr id="307" name="Google Shape;307;p3"/>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8" name="Google Shape;308;p3"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309" name="Google Shape;309;p3"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310" name="Google Shape;310;p3"/>
          <p:cNvSpPr txBox="1"/>
          <p:nvPr/>
        </p:nvSpPr>
        <p:spPr>
          <a:xfrm>
            <a:off x="624392" y="381109"/>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Thank you</a:t>
            </a:r>
            <a:endParaRPr sz="2000" b="0" i="0" u="none" strike="noStrike" cap="none">
              <a:solidFill>
                <a:schemeClr val="dk1"/>
              </a:solidFill>
              <a:latin typeface="Poppins Medium"/>
              <a:ea typeface="Poppins Medium"/>
              <a:cs typeface="Poppins Medium"/>
              <a:sym typeface="Poppins Medium"/>
            </a:endParaRPr>
          </a:p>
        </p:txBody>
      </p:sp>
      <p:sp>
        <p:nvSpPr>
          <p:cNvPr id="311" name="Google Shape;311;p3"/>
          <p:cNvSpPr/>
          <p:nvPr/>
        </p:nvSpPr>
        <p:spPr>
          <a:xfrm>
            <a:off x="717828" y="1066800"/>
            <a:ext cx="4396103" cy="3071936"/>
          </a:xfrm>
          <a:prstGeom prst="roundRect">
            <a:avLst>
              <a:gd name="adj" fmla="val 4523"/>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3"/>
          <p:cNvSpPr txBox="1"/>
          <p:nvPr/>
        </p:nvSpPr>
        <p:spPr>
          <a:xfrm>
            <a:off x="782483" y="1117698"/>
            <a:ext cx="4331448" cy="290810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University Life is busy.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We appreciate you spent your time wisely with us.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We hope you get the most out of this course.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By signing up for the course: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
              <a:buFont typeface="Arial"/>
              <a:buNone/>
            </a:pPr>
            <a:endParaRPr sz="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  You joined the community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  You get constant support from many other our experienced mentors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  You have help funded our social enterprises</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US" sz="1400" b="0" i="0" u="none" strike="noStrike" cap="none">
                <a:solidFill>
                  <a:srgbClr val="000000"/>
                </a:solidFill>
                <a:latin typeface="Arial"/>
                <a:ea typeface="Arial"/>
                <a:cs typeface="Arial"/>
                <a:sym typeface="Arial"/>
              </a:rPr>
              <a:t>OnTarget</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US" sz="1400" b="0" i="0" u="none" strike="noStrike" cap="none">
                <a:solidFill>
                  <a:srgbClr val="000000"/>
                </a:solidFill>
                <a:latin typeface="Arial"/>
                <a:ea typeface="Arial"/>
                <a:cs typeface="Arial"/>
                <a:sym typeface="Arial"/>
              </a:rPr>
              <a:t>CARTE</a:t>
            </a:r>
            <a:endParaRPr sz="1400" b="0" i="0" u="none" strike="noStrike" cap="none">
              <a:solidFill>
                <a:srgbClr val="000000"/>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US" sz="1400" b="0" i="0" u="none" strike="noStrike" cap="none">
                <a:solidFill>
                  <a:srgbClr val="000000"/>
                </a:solidFill>
                <a:latin typeface="Arial"/>
                <a:ea typeface="Arial"/>
                <a:cs typeface="Arial"/>
                <a:sym typeface="Arial"/>
              </a:rPr>
              <a:t>Vape Drop</a:t>
            </a:r>
            <a:endParaRPr sz="1400" b="0" i="0" u="none" strike="noStrike" cap="none">
              <a:solidFill>
                <a:srgbClr val="000000"/>
              </a:solidFill>
              <a:latin typeface="Arial"/>
              <a:ea typeface="Arial"/>
              <a:cs typeface="Arial"/>
              <a:sym typeface="Arial"/>
            </a:endParaRPr>
          </a:p>
        </p:txBody>
      </p:sp>
      <p:pic>
        <p:nvPicPr>
          <p:cNvPr id="313" name="Google Shape;313;p3"/>
          <p:cNvPicPr preferRelativeResize="0"/>
          <p:nvPr/>
        </p:nvPicPr>
        <p:blipFill rotWithShape="1">
          <a:blip r:embed="rId6">
            <a:alphaModFix/>
          </a:blip>
          <a:srcRect/>
          <a:stretch/>
        </p:blipFill>
        <p:spPr>
          <a:xfrm>
            <a:off x="5318220" y="1182702"/>
            <a:ext cx="1560394" cy="863093"/>
          </a:xfrm>
          <a:prstGeom prst="rect">
            <a:avLst/>
          </a:prstGeom>
          <a:noFill/>
          <a:ln>
            <a:noFill/>
          </a:ln>
        </p:spPr>
      </p:pic>
      <p:pic>
        <p:nvPicPr>
          <p:cNvPr id="314" name="Google Shape;314;p3"/>
          <p:cNvPicPr preferRelativeResize="0"/>
          <p:nvPr/>
        </p:nvPicPr>
        <p:blipFill rotWithShape="1">
          <a:blip r:embed="rId7">
            <a:alphaModFix/>
          </a:blip>
          <a:srcRect/>
          <a:stretch/>
        </p:blipFill>
        <p:spPr>
          <a:xfrm>
            <a:off x="6735368" y="2003321"/>
            <a:ext cx="1462804" cy="1389804"/>
          </a:xfrm>
          <a:prstGeom prst="rect">
            <a:avLst/>
          </a:prstGeom>
          <a:noFill/>
          <a:ln>
            <a:noFill/>
          </a:ln>
        </p:spPr>
      </p:pic>
      <p:pic>
        <p:nvPicPr>
          <p:cNvPr id="315" name="Google Shape;315;p3"/>
          <p:cNvPicPr preferRelativeResize="0"/>
          <p:nvPr/>
        </p:nvPicPr>
        <p:blipFill rotWithShape="1">
          <a:blip r:embed="rId8">
            <a:alphaModFix/>
          </a:blip>
          <a:srcRect/>
          <a:stretch/>
        </p:blipFill>
        <p:spPr>
          <a:xfrm>
            <a:off x="5444326" y="3005994"/>
            <a:ext cx="902361" cy="96759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4" descr="A white rectangular object with black border&#10;&#10;Description automatically generated"/>
          <p:cNvPicPr preferRelativeResize="0"/>
          <p:nvPr/>
        </p:nvPicPr>
        <p:blipFill rotWithShape="1">
          <a:blip r:embed="rId3">
            <a:alphaModFix/>
          </a:blip>
          <a:srcRect l="7127" t="9965" r="6693" b="9963"/>
          <a:stretch/>
        </p:blipFill>
        <p:spPr>
          <a:xfrm>
            <a:off x="268085" y="433069"/>
            <a:ext cx="8607829" cy="4122979"/>
          </a:xfrm>
          <a:prstGeom prst="rect">
            <a:avLst/>
          </a:prstGeom>
          <a:noFill/>
          <a:ln>
            <a:noFill/>
          </a:ln>
        </p:spPr>
      </p:pic>
      <p:sp>
        <p:nvSpPr>
          <p:cNvPr id="321" name="Google Shape;321;p4"/>
          <p:cNvSpPr txBox="1"/>
          <p:nvPr/>
        </p:nvSpPr>
        <p:spPr>
          <a:xfrm>
            <a:off x="612589" y="581853"/>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Meet The Team</a:t>
            </a:r>
            <a:endParaRPr sz="2000" b="0" i="0" u="none" strike="noStrike" cap="none">
              <a:solidFill>
                <a:schemeClr val="dk1"/>
              </a:solidFill>
              <a:latin typeface="Poppins Medium"/>
              <a:ea typeface="Poppins Medium"/>
              <a:cs typeface="Poppins Medium"/>
              <a:sym typeface="Poppins Medium"/>
            </a:endParaRPr>
          </a:p>
        </p:txBody>
      </p:sp>
      <p:grpSp>
        <p:nvGrpSpPr>
          <p:cNvPr id="322" name="Google Shape;322;p4"/>
          <p:cNvGrpSpPr/>
          <p:nvPr/>
        </p:nvGrpSpPr>
        <p:grpSpPr>
          <a:xfrm>
            <a:off x="6714243" y="4138736"/>
            <a:ext cx="2290966" cy="847200"/>
            <a:chOff x="2281034" y="724796"/>
            <a:chExt cx="2290966" cy="847200"/>
          </a:xfrm>
        </p:grpSpPr>
        <p:sp>
          <p:nvSpPr>
            <p:cNvPr id="323" name="Google Shape;323;p4"/>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4" name="Google Shape;324;p4"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325" name="Google Shape;325;p4"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grpSp>
        <p:nvGrpSpPr>
          <p:cNvPr id="326" name="Google Shape;326;p4"/>
          <p:cNvGrpSpPr/>
          <p:nvPr/>
        </p:nvGrpSpPr>
        <p:grpSpPr>
          <a:xfrm>
            <a:off x="6051787" y="2238849"/>
            <a:ext cx="2639724" cy="847200"/>
            <a:chOff x="565426" y="4105852"/>
            <a:chExt cx="2639724" cy="847200"/>
          </a:xfrm>
        </p:grpSpPr>
        <p:grpSp>
          <p:nvGrpSpPr>
            <p:cNvPr id="327" name="Google Shape;327;p4"/>
            <p:cNvGrpSpPr/>
            <p:nvPr/>
          </p:nvGrpSpPr>
          <p:grpSpPr>
            <a:xfrm>
              <a:off x="565426" y="4105852"/>
              <a:ext cx="2639724" cy="847200"/>
              <a:chOff x="552289" y="4024636"/>
              <a:chExt cx="2639724" cy="847200"/>
            </a:xfrm>
          </p:grpSpPr>
          <p:grpSp>
            <p:nvGrpSpPr>
              <p:cNvPr id="328" name="Google Shape;328;p4"/>
              <p:cNvGrpSpPr/>
              <p:nvPr/>
            </p:nvGrpSpPr>
            <p:grpSpPr>
              <a:xfrm>
                <a:off x="552289" y="4024636"/>
                <a:ext cx="2639724" cy="847200"/>
                <a:chOff x="546223" y="4024636"/>
                <a:chExt cx="2639724" cy="847200"/>
              </a:xfrm>
            </p:grpSpPr>
            <p:sp>
              <p:nvSpPr>
                <p:cNvPr id="329" name="Google Shape;329;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4"/>
                <p:cNvSpPr txBox="1"/>
                <p:nvPr/>
              </p:nvSpPr>
              <p:spPr>
                <a:xfrm>
                  <a:off x="1366238" y="4411466"/>
                  <a:ext cx="18197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102802"/>
                      </a:solidFill>
                      <a:latin typeface="Arial"/>
                      <a:ea typeface="Arial"/>
                      <a:cs typeface="Arial"/>
                      <a:sym typeface="Arial"/>
                    </a:rPr>
                    <a:t>Program Developer</a:t>
                  </a:r>
                  <a:endParaRPr sz="1400" b="0" i="0" u="none" strike="noStrike" cap="none">
                    <a:solidFill>
                      <a:srgbClr val="000000"/>
                    </a:solidFill>
                    <a:latin typeface="Arial"/>
                    <a:ea typeface="Arial"/>
                    <a:cs typeface="Arial"/>
                    <a:sym typeface="Arial"/>
                  </a:endParaRPr>
                </a:p>
              </p:txBody>
            </p:sp>
          </p:grpSp>
          <p:sp>
            <p:nvSpPr>
              <p:cNvPr id="331" name="Google Shape;331;p4"/>
              <p:cNvSpPr/>
              <p:nvPr/>
            </p:nvSpPr>
            <p:spPr>
              <a:xfrm rot="10800000">
                <a:off x="611505" y="4117359"/>
                <a:ext cx="692689" cy="661753"/>
              </a:xfrm>
              <a:prstGeom prst="roundRect">
                <a:avLst>
                  <a:gd name="adj" fmla="val 16667"/>
                </a:avLst>
              </a:prstGeom>
              <a:blipFill rotWithShape="1">
                <a:blip r:embed="rId6">
                  <a:alphaModFix/>
                </a:blip>
                <a:stretch>
                  <a:fillRect l="-468918" t="-325910" r="-58985" b="-120955"/>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32" name="Google Shape;332;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102802"/>
                  </a:solidFill>
                  <a:latin typeface="Arial"/>
                  <a:ea typeface="Arial"/>
                  <a:cs typeface="Arial"/>
                  <a:sym typeface="Arial"/>
                </a:rPr>
                <a:t>Shalev</a:t>
              </a:r>
              <a:endParaRPr sz="1400" b="0" i="0" u="none" strike="noStrike" cap="none">
                <a:solidFill>
                  <a:srgbClr val="000000"/>
                </a:solidFill>
                <a:latin typeface="Arial"/>
                <a:ea typeface="Arial"/>
                <a:cs typeface="Arial"/>
                <a:sym typeface="Arial"/>
              </a:endParaRPr>
            </a:p>
          </p:txBody>
        </p:sp>
      </p:grpSp>
      <p:grpSp>
        <p:nvGrpSpPr>
          <p:cNvPr id="333" name="Google Shape;333;p4"/>
          <p:cNvGrpSpPr/>
          <p:nvPr/>
        </p:nvGrpSpPr>
        <p:grpSpPr>
          <a:xfrm>
            <a:off x="612589" y="3267964"/>
            <a:ext cx="2630829" cy="847200"/>
            <a:chOff x="565426" y="4105852"/>
            <a:chExt cx="2630829" cy="847200"/>
          </a:xfrm>
        </p:grpSpPr>
        <p:grpSp>
          <p:nvGrpSpPr>
            <p:cNvPr id="334" name="Google Shape;334;p4"/>
            <p:cNvGrpSpPr/>
            <p:nvPr/>
          </p:nvGrpSpPr>
          <p:grpSpPr>
            <a:xfrm>
              <a:off x="565426" y="4105852"/>
              <a:ext cx="2630829" cy="847200"/>
              <a:chOff x="552289" y="4024636"/>
              <a:chExt cx="2630829" cy="847200"/>
            </a:xfrm>
          </p:grpSpPr>
          <p:grpSp>
            <p:nvGrpSpPr>
              <p:cNvPr id="335" name="Google Shape;335;p4"/>
              <p:cNvGrpSpPr/>
              <p:nvPr/>
            </p:nvGrpSpPr>
            <p:grpSpPr>
              <a:xfrm>
                <a:off x="552289" y="4024636"/>
                <a:ext cx="2630829" cy="847200"/>
                <a:chOff x="546223" y="4024636"/>
                <a:chExt cx="2630829" cy="847200"/>
              </a:xfrm>
            </p:grpSpPr>
            <p:sp>
              <p:nvSpPr>
                <p:cNvPr id="336" name="Google Shape;336;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4"/>
                <p:cNvSpPr txBox="1"/>
                <p:nvPr/>
              </p:nvSpPr>
              <p:spPr>
                <a:xfrm>
                  <a:off x="1366238" y="4411466"/>
                  <a:ext cx="181081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102802"/>
                      </a:solidFill>
                      <a:latin typeface="Arial"/>
                      <a:ea typeface="Arial"/>
                      <a:cs typeface="Arial"/>
                      <a:sym typeface="Arial"/>
                    </a:rPr>
                    <a:t>Program Developer</a:t>
                  </a:r>
                  <a:endParaRPr sz="1400" b="0" i="0" u="none" strike="noStrike" cap="none">
                    <a:solidFill>
                      <a:srgbClr val="000000"/>
                    </a:solidFill>
                    <a:latin typeface="Arial"/>
                    <a:ea typeface="Arial"/>
                    <a:cs typeface="Arial"/>
                    <a:sym typeface="Arial"/>
                  </a:endParaRPr>
                </a:p>
              </p:txBody>
            </p:sp>
          </p:grpSp>
          <p:sp>
            <p:nvSpPr>
              <p:cNvPr id="338" name="Google Shape;338;p4"/>
              <p:cNvSpPr/>
              <p:nvPr/>
            </p:nvSpPr>
            <p:spPr>
              <a:xfrm>
                <a:off x="611505" y="4117360"/>
                <a:ext cx="691200" cy="662400"/>
              </a:xfrm>
              <a:prstGeom prst="roundRect">
                <a:avLst>
                  <a:gd name="adj" fmla="val 16667"/>
                </a:avLst>
              </a:prstGeom>
              <a:blipFill rotWithShape="1">
                <a:blip r:embed="rId7">
                  <a:alphaModFix/>
                </a:blip>
                <a:stretch>
                  <a:fillRect l="-50542" t="-43212" r="-60958" b="-64951"/>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39" name="Google Shape;339;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102802"/>
                  </a:solidFill>
                  <a:latin typeface="Arial"/>
                  <a:ea typeface="Arial"/>
                  <a:cs typeface="Arial"/>
                  <a:sym typeface="Arial"/>
                </a:rPr>
                <a:t>Nedjm</a:t>
              </a:r>
              <a:endParaRPr sz="1600" b="1" i="0" u="none" strike="noStrike" cap="none">
                <a:solidFill>
                  <a:srgbClr val="102802"/>
                </a:solidFill>
                <a:latin typeface="Arial"/>
                <a:ea typeface="Arial"/>
                <a:cs typeface="Arial"/>
                <a:sym typeface="Arial"/>
              </a:endParaRPr>
            </a:p>
          </p:txBody>
        </p:sp>
      </p:grpSp>
      <p:grpSp>
        <p:nvGrpSpPr>
          <p:cNvPr id="340" name="Google Shape;340;p4"/>
          <p:cNvGrpSpPr/>
          <p:nvPr/>
        </p:nvGrpSpPr>
        <p:grpSpPr>
          <a:xfrm>
            <a:off x="612589" y="2259451"/>
            <a:ext cx="2604597" cy="847200"/>
            <a:chOff x="565426" y="4105852"/>
            <a:chExt cx="2604597" cy="847200"/>
          </a:xfrm>
        </p:grpSpPr>
        <p:grpSp>
          <p:nvGrpSpPr>
            <p:cNvPr id="341" name="Google Shape;341;p4"/>
            <p:cNvGrpSpPr/>
            <p:nvPr/>
          </p:nvGrpSpPr>
          <p:grpSpPr>
            <a:xfrm>
              <a:off x="565426" y="4105852"/>
              <a:ext cx="2571614" cy="847200"/>
              <a:chOff x="552289" y="4024636"/>
              <a:chExt cx="2571614" cy="847200"/>
            </a:xfrm>
          </p:grpSpPr>
          <p:grpSp>
            <p:nvGrpSpPr>
              <p:cNvPr id="342" name="Google Shape;342;p4"/>
              <p:cNvGrpSpPr/>
              <p:nvPr/>
            </p:nvGrpSpPr>
            <p:grpSpPr>
              <a:xfrm>
                <a:off x="552289" y="4024636"/>
                <a:ext cx="2571614" cy="847200"/>
                <a:chOff x="546223" y="4024636"/>
                <a:chExt cx="2571614" cy="847200"/>
              </a:xfrm>
            </p:grpSpPr>
            <p:sp>
              <p:nvSpPr>
                <p:cNvPr id="343" name="Google Shape;343;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4"/>
                <p:cNvSpPr txBox="1"/>
                <p:nvPr/>
              </p:nvSpPr>
              <p:spPr>
                <a:xfrm>
                  <a:off x="1366238" y="4411466"/>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102802"/>
                      </a:solidFill>
                      <a:latin typeface="Arial"/>
                      <a:ea typeface="Arial"/>
                      <a:cs typeface="Arial"/>
                      <a:sym typeface="Arial"/>
                    </a:rPr>
                    <a:t>Marketing</a:t>
                  </a:r>
                  <a:endParaRPr sz="1400" b="0" i="0" u="none" strike="noStrike" cap="none">
                    <a:solidFill>
                      <a:srgbClr val="000000"/>
                    </a:solidFill>
                    <a:latin typeface="Arial"/>
                    <a:ea typeface="Arial"/>
                    <a:cs typeface="Arial"/>
                    <a:sym typeface="Arial"/>
                  </a:endParaRPr>
                </a:p>
              </p:txBody>
            </p:sp>
          </p:grpSp>
          <p:sp>
            <p:nvSpPr>
              <p:cNvPr id="345" name="Google Shape;345;p4" descr="Cat resting on a blanket"/>
              <p:cNvSpPr/>
              <p:nvPr/>
            </p:nvSpPr>
            <p:spPr>
              <a:xfrm>
                <a:off x="611505" y="4117359"/>
                <a:ext cx="692689" cy="661753"/>
              </a:xfrm>
              <a:prstGeom prst="roundRect">
                <a:avLst>
                  <a:gd name="adj" fmla="val 16667"/>
                </a:avLst>
              </a:prstGeom>
              <a:blipFill rotWithShape="1">
                <a:blip r:embed="rId8">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46" name="Google Shape;346;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102802"/>
                  </a:solidFill>
                  <a:latin typeface="Arial"/>
                  <a:ea typeface="Arial"/>
                  <a:cs typeface="Arial"/>
                  <a:sym typeface="Arial"/>
                </a:rPr>
                <a:t>Amin</a:t>
              </a:r>
              <a:endParaRPr sz="1400" b="0" i="0" u="none" strike="noStrike" cap="none">
                <a:solidFill>
                  <a:srgbClr val="000000"/>
                </a:solidFill>
                <a:latin typeface="Arial"/>
                <a:ea typeface="Arial"/>
                <a:cs typeface="Arial"/>
                <a:sym typeface="Arial"/>
              </a:endParaRPr>
            </a:p>
          </p:txBody>
        </p:sp>
      </p:grpSp>
      <p:grpSp>
        <p:nvGrpSpPr>
          <p:cNvPr id="347" name="Google Shape;347;p4"/>
          <p:cNvGrpSpPr/>
          <p:nvPr/>
        </p:nvGrpSpPr>
        <p:grpSpPr>
          <a:xfrm>
            <a:off x="3360028" y="1194169"/>
            <a:ext cx="2787552" cy="847200"/>
            <a:chOff x="565426" y="4105852"/>
            <a:chExt cx="2787552" cy="847200"/>
          </a:xfrm>
        </p:grpSpPr>
        <p:grpSp>
          <p:nvGrpSpPr>
            <p:cNvPr id="348" name="Google Shape;348;p4"/>
            <p:cNvGrpSpPr/>
            <p:nvPr/>
          </p:nvGrpSpPr>
          <p:grpSpPr>
            <a:xfrm>
              <a:off x="565426" y="4105852"/>
              <a:ext cx="2787552" cy="847200"/>
              <a:chOff x="552289" y="4024636"/>
              <a:chExt cx="2787552" cy="847200"/>
            </a:xfrm>
          </p:grpSpPr>
          <p:grpSp>
            <p:nvGrpSpPr>
              <p:cNvPr id="349" name="Google Shape;349;p4"/>
              <p:cNvGrpSpPr/>
              <p:nvPr/>
            </p:nvGrpSpPr>
            <p:grpSpPr>
              <a:xfrm>
                <a:off x="552289" y="4024636"/>
                <a:ext cx="2787552" cy="847200"/>
                <a:chOff x="546223" y="4024636"/>
                <a:chExt cx="2787552" cy="847200"/>
              </a:xfrm>
            </p:grpSpPr>
            <p:sp>
              <p:nvSpPr>
                <p:cNvPr id="350" name="Google Shape;350;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4"/>
                <p:cNvSpPr txBox="1"/>
                <p:nvPr/>
              </p:nvSpPr>
              <p:spPr>
                <a:xfrm>
                  <a:off x="1366238" y="4411466"/>
                  <a:ext cx="1967537"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102802"/>
                      </a:solidFill>
                      <a:latin typeface="Arial"/>
                      <a:ea typeface="Arial"/>
                      <a:cs typeface="Arial"/>
                      <a:sym typeface="Arial"/>
                    </a:rPr>
                    <a:t>Deputy Proj. Manager</a:t>
                  </a:r>
                  <a:endParaRPr sz="1200" b="0" i="0" u="none" strike="noStrike" cap="none">
                    <a:solidFill>
                      <a:srgbClr val="000000"/>
                    </a:solidFill>
                    <a:latin typeface="Arial"/>
                    <a:ea typeface="Arial"/>
                    <a:cs typeface="Arial"/>
                    <a:sym typeface="Arial"/>
                  </a:endParaRPr>
                </a:p>
              </p:txBody>
            </p:sp>
          </p:grpSp>
          <p:sp>
            <p:nvSpPr>
              <p:cNvPr id="352" name="Google Shape;352;p4" descr="Sad gray cat"/>
              <p:cNvSpPr/>
              <p:nvPr/>
            </p:nvSpPr>
            <p:spPr>
              <a:xfrm>
                <a:off x="611505" y="4117359"/>
                <a:ext cx="692689" cy="661753"/>
              </a:xfrm>
              <a:prstGeom prst="roundRect">
                <a:avLst>
                  <a:gd name="adj" fmla="val 16667"/>
                </a:avLst>
              </a:prstGeom>
              <a:blipFill rotWithShape="1">
                <a:blip r:embed="rId9">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53" name="Google Shape;353;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102802"/>
                  </a:solidFill>
                  <a:latin typeface="Arial"/>
                  <a:ea typeface="Arial"/>
                  <a:cs typeface="Arial"/>
                  <a:sym typeface="Arial"/>
                </a:rPr>
                <a:t>Rokas</a:t>
              </a:r>
              <a:endParaRPr sz="1400" b="0" i="0" u="none" strike="noStrike" cap="none">
                <a:solidFill>
                  <a:srgbClr val="000000"/>
                </a:solidFill>
                <a:latin typeface="Arial"/>
                <a:ea typeface="Arial"/>
                <a:cs typeface="Arial"/>
                <a:sym typeface="Arial"/>
              </a:endParaRPr>
            </a:p>
          </p:txBody>
        </p:sp>
      </p:grpSp>
      <p:grpSp>
        <p:nvGrpSpPr>
          <p:cNvPr id="354" name="Google Shape;354;p4"/>
          <p:cNvGrpSpPr/>
          <p:nvPr/>
        </p:nvGrpSpPr>
        <p:grpSpPr>
          <a:xfrm>
            <a:off x="6088364" y="3253059"/>
            <a:ext cx="2604597" cy="847200"/>
            <a:chOff x="565426" y="4105852"/>
            <a:chExt cx="2604597" cy="847200"/>
          </a:xfrm>
        </p:grpSpPr>
        <p:grpSp>
          <p:nvGrpSpPr>
            <p:cNvPr id="355" name="Google Shape;355;p4"/>
            <p:cNvGrpSpPr/>
            <p:nvPr/>
          </p:nvGrpSpPr>
          <p:grpSpPr>
            <a:xfrm>
              <a:off x="565426" y="4105852"/>
              <a:ext cx="2571614" cy="847200"/>
              <a:chOff x="552289" y="4024636"/>
              <a:chExt cx="2571614" cy="847200"/>
            </a:xfrm>
          </p:grpSpPr>
          <p:grpSp>
            <p:nvGrpSpPr>
              <p:cNvPr id="356" name="Google Shape;356;p4"/>
              <p:cNvGrpSpPr/>
              <p:nvPr/>
            </p:nvGrpSpPr>
            <p:grpSpPr>
              <a:xfrm>
                <a:off x="552289" y="4024636"/>
                <a:ext cx="2571614" cy="847200"/>
                <a:chOff x="546223" y="4024636"/>
                <a:chExt cx="2571614" cy="847200"/>
              </a:xfrm>
            </p:grpSpPr>
            <p:sp>
              <p:nvSpPr>
                <p:cNvPr id="357" name="Google Shape;357;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4"/>
                <p:cNvSpPr txBox="1"/>
                <p:nvPr/>
              </p:nvSpPr>
              <p:spPr>
                <a:xfrm>
                  <a:off x="1366238" y="4411466"/>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102802"/>
                      </a:solidFill>
                      <a:latin typeface="Arial"/>
                      <a:ea typeface="Arial"/>
                      <a:cs typeface="Arial"/>
                      <a:sym typeface="Arial"/>
                    </a:rPr>
                    <a:t>Mentor</a:t>
                  </a:r>
                  <a:endParaRPr sz="1400" b="0" i="0" u="none" strike="noStrike" cap="none">
                    <a:solidFill>
                      <a:srgbClr val="000000"/>
                    </a:solidFill>
                    <a:latin typeface="Arial"/>
                    <a:ea typeface="Arial"/>
                    <a:cs typeface="Arial"/>
                    <a:sym typeface="Arial"/>
                  </a:endParaRPr>
                </a:p>
              </p:txBody>
            </p:sp>
          </p:grpSp>
          <p:sp>
            <p:nvSpPr>
              <p:cNvPr id="359" name="Google Shape;359;p4" descr="Portrait of Siberian kitten"/>
              <p:cNvSpPr/>
              <p:nvPr/>
            </p:nvSpPr>
            <p:spPr>
              <a:xfrm>
                <a:off x="611505" y="4117359"/>
                <a:ext cx="692689" cy="661753"/>
              </a:xfrm>
              <a:prstGeom prst="roundRect">
                <a:avLst>
                  <a:gd name="adj" fmla="val 16667"/>
                </a:avLst>
              </a:prstGeom>
              <a:blipFill rotWithShape="1">
                <a:blip r:embed="rId10">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60" name="Google Shape;360;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102802"/>
                  </a:solidFill>
                  <a:latin typeface="Arial"/>
                  <a:ea typeface="Arial"/>
                  <a:cs typeface="Arial"/>
                  <a:sym typeface="Arial"/>
                </a:rPr>
                <a:t>Jivanthika</a:t>
              </a:r>
              <a:endParaRPr sz="1400" b="0" i="0" u="none" strike="noStrike" cap="none">
                <a:solidFill>
                  <a:srgbClr val="000000"/>
                </a:solidFill>
                <a:latin typeface="Arial"/>
                <a:ea typeface="Arial"/>
                <a:cs typeface="Arial"/>
                <a:sym typeface="Arial"/>
              </a:endParaRPr>
            </a:p>
          </p:txBody>
        </p:sp>
      </p:grpSp>
      <p:grpSp>
        <p:nvGrpSpPr>
          <p:cNvPr id="361" name="Google Shape;361;p4"/>
          <p:cNvGrpSpPr/>
          <p:nvPr/>
        </p:nvGrpSpPr>
        <p:grpSpPr>
          <a:xfrm>
            <a:off x="3366781" y="3256479"/>
            <a:ext cx="2604597" cy="847200"/>
            <a:chOff x="565426" y="4105852"/>
            <a:chExt cx="2604597" cy="847200"/>
          </a:xfrm>
        </p:grpSpPr>
        <p:grpSp>
          <p:nvGrpSpPr>
            <p:cNvPr id="362" name="Google Shape;362;p4"/>
            <p:cNvGrpSpPr/>
            <p:nvPr/>
          </p:nvGrpSpPr>
          <p:grpSpPr>
            <a:xfrm>
              <a:off x="565426" y="4105852"/>
              <a:ext cx="2571614" cy="847200"/>
              <a:chOff x="552289" y="4024636"/>
              <a:chExt cx="2571614" cy="847200"/>
            </a:xfrm>
          </p:grpSpPr>
          <p:grpSp>
            <p:nvGrpSpPr>
              <p:cNvPr id="363" name="Google Shape;363;p4"/>
              <p:cNvGrpSpPr/>
              <p:nvPr/>
            </p:nvGrpSpPr>
            <p:grpSpPr>
              <a:xfrm>
                <a:off x="552289" y="4024636"/>
                <a:ext cx="2571614" cy="847200"/>
                <a:chOff x="546223" y="4024636"/>
                <a:chExt cx="2571614" cy="847200"/>
              </a:xfrm>
            </p:grpSpPr>
            <p:sp>
              <p:nvSpPr>
                <p:cNvPr id="364" name="Google Shape;364;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4"/>
                <p:cNvSpPr txBox="1"/>
                <p:nvPr/>
              </p:nvSpPr>
              <p:spPr>
                <a:xfrm>
                  <a:off x="1366238" y="4411466"/>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102802"/>
                      </a:solidFill>
                      <a:latin typeface="Arial"/>
                      <a:ea typeface="Arial"/>
                      <a:cs typeface="Arial"/>
                      <a:sym typeface="Arial"/>
                    </a:rPr>
                    <a:t>Mentor</a:t>
                  </a:r>
                  <a:endParaRPr sz="1400" b="0" i="0" u="none" strike="noStrike" cap="none">
                    <a:solidFill>
                      <a:srgbClr val="000000"/>
                    </a:solidFill>
                    <a:latin typeface="Arial"/>
                    <a:ea typeface="Arial"/>
                    <a:cs typeface="Arial"/>
                    <a:sym typeface="Arial"/>
                  </a:endParaRPr>
                </a:p>
              </p:txBody>
            </p:sp>
          </p:grpSp>
          <p:sp>
            <p:nvSpPr>
              <p:cNvPr id="366" name="Google Shape;366;p4"/>
              <p:cNvSpPr/>
              <p:nvPr/>
            </p:nvSpPr>
            <p:spPr>
              <a:xfrm>
                <a:off x="611505" y="4117359"/>
                <a:ext cx="692689" cy="661753"/>
              </a:xfrm>
              <a:prstGeom prst="roundRect">
                <a:avLst>
                  <a:gd name="adj" fmla="val 16667"/>
                </a:avLst>
              </a:prstGeom>
              <a:blipFill rotWithShape="1">
                <a:blip r:embed="rId11">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67" name="Google Shape;367;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102802"/>
                  </a:solidFill>
                  <a:latin typeface="Arial"/>
                  <a:ea typeface="Arial"/>
                  <a:cs typeface="Arial"/>
                  <a:sym typeface="Arial"/>
                </a:rPr>
                <a:t>Haris</a:t>
              </a:r>
              <a:endParaRPr sz="1400" b="0" i="0" u="none" strike="noStrike" cap="none">
                <a:solidFill>
                  <a:srgbClr val="000000"/>
                </a:solidFill>
                <a:latin typeface="Arial"/>
                <a:ea typeface="Arial"/>
                <a:cs typeface="Arial"/>
                <a:sym typeface="Arial"/>
              </a:endParaRPr>
            </a:p>
          </p:txBody>
        </p:sp>
      </p:grpSp>
      <p:grpSp>
        <p:nvGrpSpPr>
          <p:cNvPr id="368" name="Google Shape;368;p4"/>
          <p:cNvGrpSpPr/>
          <p:nvPr/>
        </p:nvGrpSpPr>
        <p:grpSpPr>
          <a:xfrm>
            <a:off x="596097" y="1162964"/>
            <a:ext cx="2604597" cy="847200"/>
            <a:chOff x="565426" y="4105852"/>
            <a:chExt cx="2604597" cy="847200"/>
          </a:xfrm>
        </p:grpSpPr>
        <p:grpSp>
          <p:nvGrpSpPr>
            <p:cNvPr id="369" name="Google Shape;369;p4"/>
            <p:cNvGrpSpPr/>
            <p:nvPr/>
          </p:nvGrpSpPr>
          <p:grpSpPr>
            <a:xfrm>
              <a:off x="565426" y="4105852"/>
              <a:ext cx="2571614" cy="847200"/>
              <a:chOff x="552289" y="4024636"/>
              <a:chExt cx="2571614" cy="847200"/>
            </a:xfrm>
          </p:grpSpPr>
          <p:grpSp>
            <p:nvGrpSpPr>
              <p:cNvPr id="370" name="Google Shape;370;p4"/>
              <p:cNvGrpSpPr/>
              <p:nvPr/>
            </p:nvGrpSpPr>
            <p:grpSpPr>
              <a:xfrm>
                <a:off x="552289" y="4024636"/>
                <a:ext cx="2571614" cy="847200"/>
                <a:chOff x="546223" y="4024636"/>
                <a:chExt cx="2571614" cy="847200"/>
              </a:xfrm>
            </p:grpSpPr>
            <p:sp>
              <p:nvSpPr>
                <p:cNvPr id="371" name="Google Shape;371;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4"/>
                <p:cNvSpPr txBox="1"/>
                <p:nvPr/>
              </p:nvSpPr>
              <p:spPr>
                <a:xfrm>
                  <a:off x="1366238" y="4411466"/>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102802"/>
                      </a:solidFill>
                      <a:latin typeface="Arial"/>
                      <a:ea typeface="Arial"/>
                      <a:cs typeface="Arial"/>
                      <a:sym typeface="Arial"/>
                    </a:rPr>
                    <a:t>Project Manager</a:t>
                  </a:r>
                  <a:endParaRPr sz="1400" b="0" i="0" u="none" strike="noStrike" cap="none">
                    <a:solidFill>
                      <a:srgbClr val="000000"/>
                    </a:solidFill>
                    <a:latin typeface="Arial"/>
                    <a:ea typeface="Arial"/>
                    <a:cs typeface="Arial"/>
                    <a:sym typeface="Arial"/>
                  </a:endParaRPr>
                </a:p>
              </p:txBody>
            </p:sp>
          </p:grpSp>
          <p:sp>
            <p:nvSpPr>
              <p:cNvPr id="373" name="Google Shape;373;p4" descr="Kitten staring at the camera"/>
              <p:cNvSpPr/>
              <p:nvPr/>
            </p:nvSpPr>
            <p:spPr>
              <a:xfrm>
                <a:off x="611505" y="4117359"/>
                <a:ext cx="692689" cy="661753"/>
              </a:xfrm>
              <a:prstGeom prst="roundRect">
                <a:avLst>
                  <a:gd name="adj" fmla="val 16667"/>
                </a:avLst>
              </a:prstGeom>
              <a:blipFill rotWithShape="1">
                <a:blip r:embed="rId12">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74" name="Google Shape;374;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102802"/>
                  </a:solidFill>
                  <a:latin typeface="Arial"/>
                  <a:ea typeface="Arial"/>
                  <a:cs typeface="Arial"/>
                  <a:sym typeface="Arial"/>
                </a:rPr>
                <a:t>Rikzar</a:t>
              </a:r>
              <a:endParaRPr sz="1400" b="0" i="0" u="none" strike="noStrike" cap="none">
                <a:solidFill>
                  <a:srgbClr val="000000"/>
                </a:solidFill>
                <a:latin typeface="Arial"/>
                <a:ea typeface="Arial"/>
                <a:cs typeface="Arial"/>
                <a:sym typeface="Arial"/>
              </a:endParaRPr>
            </a:p>
          </p:txBody>
        </p:sp>
      </p:grpSp>
      <p:grpSp>
        <p:nvGrpSpPr>
          <p:cNvPr id="375" name="Google Shape;375;p4"/>
          <p:cNvGrpSpPr/>
          <p:nvPr/>
        </p:nvGrpSpPr>
        <p:grpSpPr>
          <a:xfrm>
            <a:off x="6051787" y="1191821"/>
            <a:ext cx="2604597" cy="847200"/>
            <a:chOff x="565426" y="4105852"/>
            <a:chExt cx="2604597" cy="847200"/>
          </a:xfrm>
        </p:grpSpPr>
        <p:grpSp>
          <p:nvGrpSpPr>
            <p:cNvPr id="376" name="Google Shape;376;p4"/>
            <p:cNvGrpSpPr/>
            <p:nvPr/>
          </p:nvGrpSpPr>
          <p:grpSpPr>
            <a:xfrm>
              <a:off x="565426" y="4105852"/>
              <a:ext cx="2571614" cy="847200"/>
              <a:chOff x="552289" y="4024636"/>
              <a:chExt cx="2571614" cy="847200"/>
            </a:xfrm>
          </p:grpSpPr>
          <p:grpSp>
            <p:nvGrpSpPr>
              <p:cNvPr id="377" name="Google Shape;377;p4"/>
              <p:cNvGrpSpPr/>
              <p:nvPr/>
            </p:nvGrpSpPr>
            <p:grpSpPr>
              <a:xfrm>
                <a:off x="552289" y="4024636"/>
                <a:ext cx="2571614" cy="847200"/>
                <a:chOff x="546223" y="4024636"/>
                <a:chExt cx="2571614" cy="847200"/>
              </a:xfrm>
            </p:grpSpPr>
            <p:sp>
              <p:nvSpPr>
                <p:cNvPr id="378" name="Google Shape;378;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4"/>
                <p:cNvSpPr txBox="1"/>
                <p:nvPr/>
              </p:nvSpPr>
              <p:spPr>
                <a:xfrm>
                  <a:off x="1366238" y="4411466"/>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102802"/>
                      </a:solidFill>
                      <a:latin typeface="Arial"/>
                      <a:ea typeface="Arial"/>
                      <a:cs typeface="Arial"/>
                      <a:sym typeface="Arial"/>
                    </a:rPr>
                    <a:t>Financial</a:t>
                  </a:r>
                  <a:endParaRPr sz="1400" b="0" i="0" u="none" strike="noStrike" cap="none">
                    <a:solidFill>
                      <a:srgbClr val="000000"/>
                    </a:solidFill>
                    <a:latin typeface="Arial"/>
                    <a:ea typeface="Arial"/>
                    <a:cs typeface="Arial"/>
                    <a:sym typeface="Arial"/>
                  </a:endParaRPr>
                </a:p>
              </p:txBody>
            </p:sp>
          </p:grpSp>
          <p:sp>
            <p:nvSpPr>
              <p:cNvPr id="380" name="Google Shape;380;p4" descr="Portrait of kitten with black and white fur"/>
              <p:cNvSpPr/>
              <p:nvPr/>
            </p:nvSpPr>
            <p:spPr>
              <a:xfrm>
                <a:off x="611505" y="4117359"/>
                <a:ext cx="692689" cy="661753"/>
              </a:xfrm>
              <a:prstGeom prst="roundRect">
                <a:avLst>
                  <a:gd name="adj" fmla="val 16667"/>
                </a:avLst>
              </a:prstGeom>
              <a:blipFill rotWithShape="1">
                <a:blip r:embed="rId1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81" name="Google Shape;381;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102802"/>
                  </a:solidFill>
                  <a:latin typeface="Arial"/>
                  <a:ea typeface="Arial"/>
                  <a:cs typeface="Arial"/>
                  <a:sym typeface="Arial"/>
                </a:rPr>
                <a:t>Julian</a:t>
              </a:r>
              <a:endParaRPr sz="1400" b="0" i="0" u="none" strike="noStrike" cap="none">
                <a:solidFill>
                  <a:srgbClr val="000000"/>
                </a:solidFill>
                <a:latin typeface="Arial"/>
                <a:ea typeface="Arial"/>
                <a:cs typeface="Arial"/>
                <a:sym typeface="Arial"/>
              </a:endParaRPr>
            </a:p>
          </p:txBody>
        </p:sp>
      </p:grpSp>
      <p:grpSp>
        <p:nvGrpSpPr>
          <p:cNvPr id="382" name="Google Shape;382;p4"/>
          <p:cNvGrpSpPr/>
          <p:nvPr/>
        </p:nvGrpSpPr>
        <p:grpSpPr>
          <a:xfrm>
            <a:off x="3315696" y="2255564"/>
            <a:ext cx="2604597" cy="847200"/>
            <a:chOff x="565426" y="4105852"/>
            <a:chExt cx="2604597" cy="847200"/>
          </a:xfrm>
        </p:grpSpPr>
        <p:grpSp>
          <p:nvGrpSpPr>
            <p:cNvPr id="383" name="Google Shape;383;p4"/>
            <p:cNvGrpSpPr/>
            <p:nvPr/>
          </p:nvGrpSpPr>
          <p:grpSpPr>
            <a:xfrm>
              <a:off x="565426" y="4105852"/>
              <a:ext cx="2571614" cy="847200"/>
              <a:chOff x="552289" y="4024636"/>
              <a:chExt cx="2571614" cy="847200"/>
            </a:xfrm>
          </p:grpSpPr>
          <p:grpSp>
            <p:nvGrpSpPr>
              <p:cNvPr id="384" name="Google Shape;384;p4"/>
              <p:cNvGrpSpPr/>
              <p:nvPr/>
            </p:nvGrpSpPr>
            <p:grpSpPr>
              <a:xfrm>
                <a:off x="552289" y="4024636"/>
                <a:ext cx="2571614" cy="847200"/>
                <a:chOff x="546223" y="4024636"/>
                <a:chExt cx="2571614" cy="847200"/>
              </a:xfrm>
            </p:grpSpPr>
            <p:sp>
              <p:nvSpPr>
                <p:cNvPr id="385" name="Google Shape;385;p4"/>
                <p:cNvSpPr/>
                <p:nvPr/>
              </p:nvSpPr>
              <p:spPr>
                <a:xfrm>
                  <a:off x="546223" y="4024636"/>
                  <a:ext cx="2571614"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4"/>
                <p:cNvSpPr txBox="1"/>
                <p:nvPr/>
              </p:nvSpPr>
              <p:spPr>
                <a:xfrm>
                  <a:off x="1366238" y="4411466"/>
                  <a:ext cx="16977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102802"/>
                      </a:solidFill>
                      <a:latin typeface="Arial"/>
                      <a:ea typeface="Arial"/>
                      <a:cs typeface="Arial"/>
                      <a:sym typeface="Arial"/>
                    </a:rPr>
                    <a:t>Outreach</a:t>
                  </a:r>
                  <a:endParaRPr sz="1400" b="0" i="0" u="none" strike="noStrike" cap="none">
                    <a:solidFill>
                      <a:srgbClr val="000000"/>
                    </a:solidFill>
                    <a:latin typeface="Arial"/>
                    <a:ea typeface="Arial"/>
                    <a:cs typeface="Arial"/>
                    <a:sym typeface="Arial"/>
                  </a:endParaRPr>
                </a:p>
              </p:txBody>
            </p:sp>
          </p:grpSp>
          <p:sp>
            <p:nvSpPr>
              <p:cNvPr id="387" name="Google Shape;387;p4"/>
              <p:cNvSpPr/>
              <p:nvPr/>
            </p:nvSpPr>
            <p:spPr>
              <a:xfrm>
                <a:off x="611505" y="4117359"/>
                <a:ext cx="691200" cy="662400"/>
              </a:xfrm>
              <a:prstGeom prst="roundRect">
                <a:avLst>
                  <a:gd name="adj" fmla="val 16667"/>
                </a:avLst>
              </a:prstGeom>
              <a:blipFill rotWithShape="1">
                <a:blip r:embed="rId14">
                  <a:alphaModFix/>
                </a:blip>
                <a:stretch>
                  <a:fillRect l="-24142" t="-14107" r="-13726" b="-46715"/>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388" name="Google Shape;388;p4"/>
            <p:cNvSpPr txBox="1"/>
            <p:nvPr/>
          </p:nvSpPr>
          <p:spPr>
            <a:xfrm>
              <a:off x="1385441" y="4232202"/>
              <a:ext cx="17845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102802"/>
                  </a:solidFill>
                  <a:latin typeface="Arial"/>
                  <a:ea typeface="Arial"/>
                  <a:cs typeface="Arial"/>
                  <a:sym typeface="Arial"/>
                </a:rPr>
                <a:t>Izenith</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5" descr="A white rectangular object with black border&#10;&#10;Description automatically generated"/>
          <p:cNvPicPr preferRelativeResize="0"/>
          <p:nvPr/>
        </p:nvPicPr>
        <p:blipFill rotWithShape="1">
          <a:blip r:embed="rId3">
            <a:alphaModFix/>
          </a:blip>
          <a:srcRect l="7127" t="9965" r="6693" b="9963"/>
          <a:stretch/>
        </p:blipFill>
        <p:spPr>
          <a:xfrm>
            <a:off x="268085" y="433069"/>
            <a:ext cx="8037715" cy="4122979"/>
          </a:xfrm>
          <a:prstGeom prst="rect">
            <a:avLst/>
          </a:prstGeom>
          <a:noFill/>
          <a:ln>
            <a:noFill/>
          </a:ln>
        </p:spPr>
      </p:pic>
      <p:sp>
        <p:nvSpPr>
          <p:cNvPr id="394" name="Google Shape;394;p5"/>
          <p:cNvSpPr txBox="1"/>
          <p:nvPr/>
        </p:nvSpPr>
        <p:spPr>
          <a:xfrm>
            <a:off x="612589" y="581853"/>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Follow Our Social</a:t>
            </a:r>
            <a:endParaRPr sz="2000" b="0" i="0" u="none" strike="noStrike" cap="none">
              <a:solidFill>
                <a:schemeClr val="dk1"/>
              </a:solidFill>
              <a:latin typeface="Poppins Medium"/>
              <a:ea typeface="Poppins Medium"/>
              <a:cs typeface="Poppins Medium"/>
              <a:sym typeface="Poppins Medium"/>
            </a:endParaRPr>
          </a:p>
        </p:txBody>
      </p:sp>
      <p:grpSp>
        <p:nvGrpSpPr>
          <p:cNvPr id="395" name="Google Shape;395;p5"/>
          <p:cNvGrpSpPr/>
          <p:nvPr/>
        </p:nvGrpSpPr>
        <p:grpSpPr>
          <a:xfrm>
            <a:off x="6714243" y="4138736"/>
            <a:ext cx="2290966" cy="847200"/>
            <a:chOff x="2281034" y="724796"/>
            <a:chExt cx="2290966" cy="847200"/>
          </a:xfrm>
        </p:grpSpPr>
        <p:sp>
          <p:nvSpPr>
            <p:cNvPr id="396" name="Google Shape;396;p5"/>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7" name="Google Shape;397;p5"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398" name="Google Shape;398;p5"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pic>
        <p:nvPicPr>
          <p:cNvPr id="399" name="Google Shape;399;p5"/>
          <p:cNvPicPr preferRelativeResize="0"/>
          <p:nvPr/>
        </p:nvPicPr>
        <p:blipFill rotWithShape="1">
          <a:blip r:embed="rId6">
            <a:alphaModFix/>
          </a:blip>
          <a:srcRect/>
          <a:stretch/>
        </p:blipFill>
        <p:spPr>
          <a:xfrm>
            <a:off x="1259859" y="1758890"/>
            <a:ext cx="761962" cy="761962"/>
          </a:xfrm>
          <a:prstGeom prst="rect">
            <a:avLst/>
          </a:prstGeom>
          <a:noFill/>
          <a:ln>
            <a:noFill/>
          </a:ln>
        </p:spPr>
      </p:pic>
      <p:pic>
        <p:nvPicPr>
          <p:cNvPr id="400" name="Google Shape;400;p5"/>
          <p:cNvPicPr preferRelativeResize="0"/>
          <p:nvPr/>
        </p:nvPicPr>
        <p:blipFill rotWithShape="1">
          <a:blip r:embed="rId7">
            <a:alphaModFix/>
          </a:blip>
          <a:srcRect/>
          <a:stretch/>
        </p:blipFill>
        <p:spPr>
          <a:xfrm>
            <a:off x="3518459" y="1561857"/>
            <a:ext cx="1066801" cy="1066801"/>
          </a:xfrm>
          <a:prstGeom prst="rect">
            <a:avLst/>
          </a:prstGeom>
          <a:noFill/>
          <a:ln>
            <a:noFill/>
          </a:ln>
        </p:spPr>
      </p:pic>
      <p:pic>
        <p:nvPicPr>
          <p:cNvPr id="401" name="Google Shape;401;p5"/>
          <p:cNvPicPr preferRelativeResize="0"/>
          <p:nvPr/>
        </p:nvPicPr>
        <p:blipFill rotWithShape="1">
          <a:blip r:embed="rId8">
            <a:alphaModFix/>
          </a:blip>
          <a:srcRect/>
          <a:stretch/>
        </p:blipFill>
        <p:spPr>
          <a:xfrm>
            <a:off x="6326262" y="1623464"/>
            <a:ext cx="966717" cy="966717"/>
          </a:xfrm>
          <a:prstGeom prst="rect">
            <a:avLst/>
          </a:prstGeom>
          <a:noFill/>
          <a:ln>
            <a:noFill/>
          </a:ln>
        </p:spPr>
      </p:pic>
      <p:sp>
        <p:nvSpPr>
          <p:cNvPr id="402" name="Google Shape;402;p5"/>
          <p:cNvSpPr txBox="1"/>
          <p:nvPr/>
        </p:nvSpPr>
        <p:spPr>
          <a:xfrm>
            <a:off x="606050" y="2520852"/>
            <a:ext cx="2069580" cy="14157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rgbClr val="102802"/>
                </a:solidFill>
                <a:latin typeface="Arial"/>
                <a:ea typeface="Arial"/>
                <a:cs typeface="Arial"/>
                <a:sym typeface="Arial"/>
              </a:rPr>
              <a:t>Instagram @code_creators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endParaRPr sz="600" b="1" i="0" u="none" strike="noStrike" cap="none" dirty="0">
              <a:solidFill>
                <a:srgbClr val="10280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102802"/>
                </a:solidFill>
                <a:latin typeface="Arial"/>
                <a:ea typeface="Arial"/>
                <a:cs typeface="Arial"/>
                <a:sym typeface="Arial"/>
              </a:rPr>
              <a:t> -  Keep you updated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102802"/>
                </a:solidFill>
                <a:latin typeface="Arial"/>
                <a:ea typeface="Arial"/>
                <a:cs typeface="Arial"/>
                <a:sym typeface="Arial"/>
              </a:rPr>
              <a:t> - quick DM reply with queries relating to finance</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102802"/>
                </a:solidFill>
                <a:latin typeface="Arial"/>
                <a:ea typeface="Arial"/>
                <a:cs typeface="Arial"/>
                <a:sym typeface="Arial"/>
              </a:rPr>
              <a:t> - See what goes on at CC</a:t>
            </a:r>
            <a:endParaRPr sz="1400" b="0" i="0" u="none" strike="noStrike" cap="none" dirty="0">
              <a:solidFill>
                <a:srgbClr val="000000"/>
              </a:solidFill>
              <a:latin typeface="Arial"/>
              <a:ea typeface="Arial"/>
              <a:cs typeface="Arial"/>
              <a:sym typeface="Arial"/>
            </a:endParaRPr>
          </a:p>
        </p:txBody>
      </p:sp>
      <p:sp>
        <p:nvSpPr>
          <p:cNvPr id="403" name="Google Shape;403;p5"/>
          <p:cNvSpPr txBox="1"/>
          <p:nvPr/>
        </p:nvSpPr>
        <p:spPr>
          <a:xfrm>
            <a:off x="5625542" y="2628658"/>
            <a:ext cx="2368158" cy="10540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rgbClr val="102802"/>
                </a:solidFill>
                <a:latin typeface="Arial"/>
                <a:ea typeface="Arial"/>
                <a:cs typeface="Arial"/>
                <a:sym typeface="Arial"/>
              </a:rPr>
              <a:t>GitHub Resource</a:t>
            </a:r>
            <a:endParaRPr sz="1600" b="1" i="0" u="none" strike="noStrike" cap="none" dirty="0">
              <a:solidFill>
                <a:srgbClr val="10280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rgbClr val="102802"/>
                </a:solidFill>
                <a:latin typeface="Arial"/>
                <a:ea typeface="Arial"/>
                <a:cs typeface="Arial"/>
                <a:sym typeface="Arial"/>
              </a:rPr>
              <a:t>@ccsheff24</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endParaRPr sz="600" b="1" i="0" u="none" strike="noStrike" cap="none" dirty="0">
              <a:solidFill>
                <a:srgbClr val="10280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102802"/>
                </a:solidFill>
                <a:latin typeface="Arial"/>
                <a:ea typeface="Arial"/>
                <a:cs typeface="Arial"/>
                <a:sym typeface="Arial"/>
              </a:rPr>
              <a:t>-  Starter project files are here.</a:t>
            </a:r>
            <a:endParaRPr sz="1200" b="0" i="0" u="none" strike="noStrike" cap="none" dirty="0">
              <a:solidFill>
                <a:srgbClr val="10280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rgbClr val="102802"/>
                </a:solidFill>
                <a:latin typeface="Arial"/>
                <a:ea typeface="Arial"/>
                <a:cs typeface="Arial"/>
                <a:sym typeface="Arial"/>
              </a:rPr>
              <a:t>-  Contribute to open source</a:t>
            </a:r>
            <a:r>
              <a:rPr lang="en-US" sz="1250" b="0" i="0" u="none" strike="noStrike" cap="none" dirty="0">
                <a:solidFill>
                  <a:schemeClr val="dk1"/>
                </a:solidFill>
                <a:latin typeface="Montserrat"/>
                <a:ea typeface="Montserrat"/>
                <a:cs typeface="Montserrat"/>
                <a:sym typeface="Montserrat"/>
              </a:rPr>
              <a:t>.</a:t>
            </a:r>
            <a:endParaRPr sz="1400" b="0" i="0" u="none" strike="noStrike" cap="none" dirty="0">
              <a:solidFill>
                <a:srgbClr val="000000"/>
              </a:solidFill>
              <a:latin typeface="Arial"/>
              <a:ea typeface="Arial"/>
              <a:cs typeface="Arial"/>
              <a:sym typeface="Arial"/>
            </a:endParaRPr>
          </a:p>
        </p:txBody>
      </p:sp>
      <p:sp>
        <p:nvSpPr>
          <p:cNvPr id="404" name="Google Shape;404;p5"/>
          <p:cNvSpPr txBox="1"/>
          <p:nvPr/>
        </p:nvSpPr>
        <p:spPr>
          <a:xfrm>
            <a:off x="2926087" y="2628658"/>
            <a:ext cx="2251544" cy="113873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dirty="0">
                <a:solidFill>
                  <a:srgbClr val="102802"/>
                </a:solidFill>
                <a:latin typeface="Arial"/>
                <a:ea typeface="Arial"/>
                <a:cs typeface="Arial"/>
                <a:sym typeface="Arial"/>
              </a:rPr>
              <a:t>Discord Server </a:t>
            </a:r>
            <a:r>
              <a:rPr lang="en-US" sz="1200" b="1" i="1" u="none" strike="noStrike" cap="none" dirty="0">
                <a:solidFill>
                  <a:srgbClr val="102802"/>
                </a:solidFill>
                <a:latin typeface="Arial"/>
                <a:ea typeface="Arial"/>
                <a:cs typeface="Arial"/>
                <a:sym typeface="Arial"/>
              </a:rPr>
              <a:t>discord.gg/DX3S8EURz2</a:t>
            </a:r>
            <a:endParaRPr lang="en-US" sz="400" b="1" i="1" dirty="0">
              <a:solidFill>
                <a:srgbClr val="102802"/>
              </a:solidFill>
            </a:endParaRPr>
          </a:p>
          <a:p>
            <a:pPr marL="0" marR="0" lvl="0" indent="0" algn="ctr" rtl="0">
              <a:lnSpc>
                <a:spcPct val="100000"/>
              </a:lnSpc>
              <a:spcBef>
                <a:spcPts val="0"/>
              </a:spcBef>
              <a:spcAft>
                <a:spcPts val="0"/>
              </a:spcAft>
              <a:buClr>
                <a:srgbClr val="000000"/>
              </a:buClr>
              <a:buSzPts val="1600"/>
              <a:buFont typeface="Arial"/>
              <a:buNone/>
            </a:pPr>
            <a:endParaRPr lang="en-US" sz="400" b="1" i="1" u="none" strike="noStrike" cap="none" dirty="0">
              <a:solidFill>
                <a:srgbClr val="102802"/>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200" b="0" i="0" u="none" strike="noStrike" cap="none" dirty="0">
                <a:solidFill>
                  <a:srgbClr val="102802"/>
                </a:solidFill>
                <a:latin typeface="Arial"/>
                <a:ea typeface="Arial"/>
                <a:cs typeface="Arial"/>
                <a:sym typeface="Arial"/>
              </a:rPr>
              <a:t>- Support from CC Mentors</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102802"/>
                </a:solidFill>
                <a:latin typeface="Arial"/>
                <a:ea typeface="Arial"/>
                <a:cs typeface="Arial"/>
                <a:sym typeface="Arial"/>
              </a:rPr>
              <a:t>- Private community for </a:t>
            </a:r>
            <a:r>
              <a:rPr lang="en-US" sz="1200" b="0" i="0" u="none" strike="noStrike" cap="none" dirty="0" err="1">
                <a:solidFill>
                  <a:srgbClr val="102802"/>
                </a:solidFill>
                <a:latin typeface="Arial"/>
                <a:ea typeface="Arial"/>
                <a:cs typeface="Arial"/>
                <a:sym typeface="Arial"/>
              </a:rPr>
              <a:t>CodeCreators</a:t>
            </a:r>
            <a:r>
              <a:rPr lang="en-US" sz="1200" b="0" i="0" u="none" strike="noStrike" cap="none" dirty="0">
                <a:solidFill>
                  <a:srgbClr val="102802"/>
                </a:solidFill>
                <a:latin typeface="Arial"/>
                <a:ea typeface="Arial"/>
                <a:cs typeface="Arial"/>
                <a:sym typeface="Arial"/>
              </a:rPr>
              <a:t> members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28" descr="A white rectangular object with black border&#10;&#10;Description automatically generated"/>
          <p:cNvPicPr preferRelativeResize="0"/>
          <p:nvPr/>
        </p:nvPicPr>
        <p:blipFill rotWithShape="1">
          <a:blip r:embed="rId3">
            <a:alphaModFix/>
          </a:blip>
          <a:srcRect l="7127" t="9965" r="6693" b="9963"/>
          <a:stretch/>
        </p:blipFill>
        <p:spPr>
          <a:xfrm>
            <a:off x="268085" y="433069"/>
            <a:ext cx="8037715" cy="4122979"/>
          </a:xfrm>
          <a:prstGeom prst="rect">
            <a:avLst/>
          </a:prstGeom>
          <a:noFill/>
          <a:ln>
            <a:noFill/>
          </a:ln>
        </p:spPr>
      </p:pic>
      <p:sp>
        <p:nvSpPr>
          <p:cNvPr id="410" name="Google Shape;410;p28"/>
          <p:cNvSpPr txBox="1"/>
          <p:nvPr/>
        </p:nvSpPr>
        <p:spPr>
          <a:xfrm>
            <a:off x="612589" y="581853"/>
            <a:ext cx="331362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Poppins Medium"/>
                <a:ea typeface="Poppins Medium"/>
                <a:cs typeface="Poppins Medium"/>
                <a:sym typeface="Poppins Medium"/>
              </a:rPr>
              <a:t>Certificate</a:t>
            </a:r>
            <a:endParaRPr sz="2000" b="0" i="0" u="none" strike="noStrike" cap="none" dirty="0">
              <a:solidFill>
                <a:schemeClr val="dk1"/>
              </a:solidFill>
              <a:latin typeface="Poppins Medium"/>
              <a:ea typeface="Poppins Medium"/>
              <a:cs typeface="Poppins Medium"/>
              <a:sym typeface="Poppins Medium"/>
            </a:endParaRPr>
          </a:p>
        </p:txBody>
      </p:sp>
      <p:grpSp>
        <p:nvGrpSpPr>
          <p:cNvPr id="411" name="Google Shape;411;p28"/>
          <p:cNvGrpSpPr/>
          <p:nvPr/>
        </p:nvGrpSpPr>
        <p:grpSpPr>
          <a:xfrm>
            <a:off x="6714243" y="4138736"/>
            <a:ext cx="2290966" cy="847200"/>
            <a:chOff x="2281034" y="724796"/>
            <a:chExt cx="2290966" cy="847200"/>
          </a:xfrm>
        </p:grpSpPr>
        <p:sp>
          <p:nvSpPr>
            <p:cNvPr id="412" name="Google Shape;412;p28"/>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3" name="Google Shape;413;p28"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414" name="Google Shape;414;p28"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pic>
        <p:nvPicPr>
          <p:cNvPr id="415" name="Google Shape;415;p28"/>
          <p:cNvPicPr preferRelativeResize="0"/>
          <p:nvPr/>
        </p:nvPicPr>
        <p:blipFill rotWithShape="1">
          <a:blip r:embed="rId6">
            <a:alphaModFix/>
          </a:blip>
          <a:srcRect/>
          <a:stretch/>
        </p:blipFill>
        <p:spPr>
          <a:xfrm>
            <a:off x="1206162" y="2500248"/>
            <a:ext cx="2494975" cy="1583569"/>
          </a:xfrm>
          <a:prstGeom prst="rect">
            <a:avLst/>
          </a:prstGeom>
          <a:noFill/>
          <a:ln>
            <a:noFill/>
          </a:ln>
        </p:spPr>
      </p:pic>
      <p:sp>
        <p:nvSpPr>
          <p:cNvPr id="416" name="Google Shape;416;p28"/>
          <p:cNvSpPr txBox="1"/>
          <p:nvPr/>
        </p:nvSpPr>
        <p:spPr>
          <a:xfrm>
            <a:off x="611038" y="1312446"/>
            <a:ext cx="7333728" cy="110021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r>
              <a:rPr lang="en-US" sz="1600" b="0" i="0" u="none" strike="noStrike" cap="none" dirty="0">
                <a:solidFill>
                  <a:srgbClr val="000000"/>
                </a:solidFill>
                <a:latin typeface="Arial"/>
                <a:ea typeface="Arial"/>
                <a:cs typeface="Arial"/>
                <a:sym typeface="Arial"/>
              </a:rPr>
              <a:t>After you have completed our final project, you will be awarded with a digital website friendly version of certificate of completion tailored for you to upload on LinkedIn profile or your own CV.</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6" descr="A white rectangular object with black border&#10;&#10;Description automatically generated"/>
          <p:cNvPicPr preferRelativeResize="0"/>
          <p:nvPr/>
        </p:nvPicPr>
        <p:blipFill rotWithShape="1">
          <a:blip r:embed="rId3">
            <a:alphaModFix/>
          </a:blip>
          <a:srcRect l="7127" t="9965" r="6693" b="9963"/>
          <a:stretch/>
        </p:blipFill>
        <p:spPr>
          <a:xfrm>
            <a:off x="345031" y="221701"/>
            <a:ext cx="8278477" cy="4326675"/>
          </a:xfrm>
          <a:prstGeom prst="rect">
            <a:avLst/>
          </a:prstGeom>
          <a:noFill/>
          <a:ln>
            <a:noFill/>
          </a:ln>
        </p:spPr>
      </p:pic>
      <p:grpSp>
        <p:nvGrpSpPr>
          <p:cNvPr id="422" name="Google Shape;422;p6"/>
          <p:cNvGrpSpPr/>
          <p:nvPr/>
        </p:nvGrpSpPr>
        <p:grpSpPr>
          <a:xfrm>
            <a:off x="6769117" y="4202318"/>
            <a:ext cx="2290966" cy="847200"/>
            <a:chOff x="2281034" y="724796"/>
            <a:chExt cx="2290966" cy="847200"/>
          </a:xfrm>
        </p:grpSpPr>
        <p:sp>
          <p:nvSpPr>
            <p:cNvPr id="423" name="Google Shape;423;p6"/>
            <p:cNvSpPr/>
            <p:nvPr/>
          </p:nvSpPr>
          <p:spPr>
            <a:xfrm>
              <a:off x="2281034" y="724796"/>
              <a:ext cx="2290966" cy="847200"/>
            </a:xfrm>
            <a:prstGeom prst="roundRect">
              <a:avLst>
                <a:gd name="adj" fmla="val 16667"/>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4" name="Google Shape;424;p6" descr="A close up of a sign&#10;&#10;Description automatically generated"/>
            <p:cNvPicPr preferRelativeResize="0"/>
            <p:nvPr/>
          </p:nvPicPr>
          <p:blipFill rotWithShape="1">
            <a:blip r:embed="rId4">
              <a:alphaModFix/>
            </a:blip>
            <a:srcRect/>
            <a:stretch/>
          </p:blipFill>
          <p:spPr>
            <a:xfrm>
              <a:off x="2445405" y="801750"/>
              <a:ext cx="1176313" cy="691530"/>
            </a:xfrm>
            <a:prstGeom prst="rect">
              <a:avLst/>
            </a:prstGeom>
            <a:noFill/>
            <a:ln>
              <a:noFill/>
            </a:ln>
          </p:spPr>
        </p:pic>
        <p:pic>
          <p:nvPicPr>
            <p:cNvPr id="425" name="Google Shape;425;p6" descr="A close up of a sign&#10;&#10;Description automatically generated"/>
            <p:cNvPicPr preferRelativeResize="0"/>
            <p:nvPr/>
          </p:nvPicPr>
          <p:blipFill rotWithShape="1">
            <a:blip r:embed="rId5">
              <a:alphaModFix/>
            </a:blip>
            <a:srcRect/>
            <a:stretch/>
          </p:blipFill>
          <p:spPr>
            <a:xfrm>
              <a:off x="3738719" y="826215"/>
              <a:ext cx="648889" cy="691530"/>
            </a:xfrm>
            <a:prstGeom prst="rect">
              <a:avLst/>
            </a:prstGeom>
            <a:noFill/>
            <a:ln>
              <a:noFill/>
            </a:ln>
          </p:spPr>
        </p:pic>
      </p:grpSp>
      <p:sp>
        <p:nvSpPr>
          <p:cNvPr id="426" name="Google Shape;426;p6"/>
          <p:cNvSpPr txBox="1"/>
          <p:nvPr/>
        </p:nvSpPr>
        <p:spPr>
          <a:xfrm>
            <a:off x="624391" y="381109"/>
            <a:ext cx="634878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Medium"/>
                <a:ea typeface="Poppins Medium"/>
                <a:cs typeface="Poppins Medium"/>
                <a:sym typeface="Poppins Medium"/>
              </a:rPr>
              <a:t>Why learn Python: EVERGROWING POPULARITY </a:t>
            </a:r>
            <a:endParaRPr sz="2000" b="0" i="0" u="none" strike="noStrike" cap="none">
              <a:solidFill>
                <a:schemeClr val="dk1"/>
              </a:solidFill>
              <a:latin typeface="Poppins Medium"/>
              <a:ea typeface="Poppins Medium"/>
              <a:cs typeface="Poppins Medium"/>
              <a:sym typeface="Poppins Medium"/>
            </a:endParaRPr>
          </a:p>
        </p:txBody>
      </p:sp>
      <p:grpSp>
        <p:nvGrpSpPr>
          <p:cNvPr id="427" name="Google Shape;427;p6"/>
          <p:cNvGrpSpPr/>
          <p:nvPr/>
        </p:nvGrpSpPr>
        <p:grpSpPr>
          <a:xfrm>
            <a:off x="394010" y="1271239"/>
            <a:ext cx="2648391" cy="3233854"/>
            <a:chOff x="-56444" y="931473"/>
            <a:chExt cx="3701579" cy="5926527"/>
          </a:xfrm>
        </p:grpSpPr>
        <p:sp>
          <p:nvSpPr>
            <p:cNvPr id="428" name="Google Shape;428;p6"/>
            <p:cNvSpPr/>
            <p:nvPr/>
          </p:nvSpPr>
          <p:spPr>
            <a:xfrm>
              <a:off x="-3434" y="931473"/>
              <a:ext cx="516835" cy="5926527"/>
            </a:xfrm>
            <a:prstGeom prst="round2SameRect">
              <a:avLst>
                <a:gd name="adj1" fmla="val 0"/>
                <a:gd name="adj2" fmla="val 39340"/>
              </a:avLst>
            </a:prstGeom>
            <a:solidFill>
              <a:srgbClr val="F6CC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p:txBody>
        </p:sp>
        <p:sp>
          <p:nvSpPr>
            <p:cNvPr id="429" name="Google Shape;429;p6"/>
            <p:cNvSpPr/>
            <p:nvPr/>
          </p:nvSpPr>
          <p:spPr>
            <a:xfrm>
              <a:off x="513401" y="1937557"/>
              <a:ext cx="516835" cy="4920443"/>
            </a:xfrm>
            <a:prstGeom prst="round2SameRect">
              <a:avLst>
                <a:gd name="adj1" fmla="val 0"/>
                <a:gd name="adj2" fmla="val 31847"/>
              </a:avLst>
            </a:prstGeom>
            <a:solidFill>
              <a:srgbClr val="F39C1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p:txBody>
        </p:sp>
        <p:sp>
          <p:nvSpPr>
            <p:cNvPr id="430" name="Google Shape;430;p6"/>
            <p:cNvSpPr/>
            <p:nvPr/>
          </p:nvSpPr>
          <p:spPr>
            <a:xfrm>
              <a:off x="1030236" y="4568687"/>
              <a:ext cx="516835" cy="2289313"/>
            </a:xfrm>
            <a:prstGeom prst="round2SameRect">
              <a:avLst>
                <a:gd name="adj1" fmla="val 0"/>
                <a:gd name="adj2" fmla="val 29973"/>
              </a:avLst>
            </a:prstGeom>
            <a:solidFill>
              <a:srgbClr val="D9BA2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p:txBody>
        </p:sp>
        <p:sp>
          <p:nvSpPr>
            <p:cNvPr id="431" name="Google Shape;431;p6"/>
            <p:cNvSpPr/>
            <p:nvPr/>
          </p:nvSpPr>
          <p:spPr>
            <a:xfrm>
              <a:off x="1547071" y="4784034"/>
              <a:ext cx="516835" cy="2073966"/>
            </a:xfrm>
            <a:prstGeom prst="round2SameRect">
              <a:avLst>
                <a:gd name="adj1" fmla="val 0"/>
                <a:gd name="adj2" fmla="val 33720"/>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p:txBody>
        </p:sp>
        <p:sp>
          <p:nvSpPr>
            <p:cNvPr id="432" name="Google Shape;432;p6"/>
            <p:cNvSpPr/>
            <p:nvPr/>
          </p:nvSpPr>
          <p:spPr>
            <a:xfrm>
              <a:off x="2063906" y="4883426"/>
              <a:ext cx="516835" cy="1974574"/>
            </a:xfrm>
            <a:prstGeom prst="round2SameRect">
              <a:avLst>
                <a:gd name="adj1" fmla="val 0"/>
                <a:gd name="adj2" fmla="val 31847"/>
              </a:avLst>
            </a:prstGeom>
            <a:solidFill>
              <a:srgbClr val="61629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p:txBody>
        </p:sp>
        <p:sp>
          <p:nvSpPr>
            <p:cNvPr id="433" name="Google Shape;433;p6"/>
            <p:cNvSpPr txBox="1"/>
            <p:nvPr/>
          </p:nvSpPr>
          <p:spPr>
            <a:xfrm rot="-5400000">
              <a:off x="-738928" y="5426519"/>
              <a:ext cx="2001078" cy="480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E8E9EB"/>
                  </a:solidFill>
                  <a:latin typeface="Twentieth Century"/>
                  <a:ea typeface="Twentieth Century"/>
                  <a:cs typeface="Twentieth Century"/>
                  <a:sym typeface="Twentieth Century"/>
                </a:rPr>
                <a:t>PYTHON</a:t>
              </a:r>
              <a:endParaRPr sz="1000" b="0" i="0" u="none" strike="noStrike" cap="none">
                <a:solidFill>
                  <a:srgbClr val="000000"/>
                </a:solidFill>
                <a:latin typeface="Arial"/>
                <a:ea typeface="Arial"/>
                <a:cs typeface="Arial"/>
                <a:sym typeface="Arial"/>
              </a:endParaRPr>
            </a:p>
          </p:txBody>
        </p:sp>
        <p:sp>
          <p:nvSpPr>
            <p:cNvPr id="434" name="Google Shape;434;p6"/>
            <p:cNvSpPr txBox="1"/>
            <p:nvPr/>
          </p:nvSpPr>
          <p:spPr>
            <a:xfrm rot="-5400000">
              <a:off x="-120220" y="5535021"/>
              <a:ext cx="1784073" cy="480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E8E9EB"/>
                  </a:solidFill>
                  <a:latin typeface="Twentieth Century"/>
                  <a:ea typeface="Twentieth Century"/>
                  <a:cs typeface="Twentieth Century"/>
                  <a:sym typeface="Twentieth Century"/>
                </a:rPr>
                <a:t>JAVA</a:t>
              </a:r>
              <a:endParaRPr sz="1000" b="0" i="0" u="none" strike="noStrike" cap="none">
                <a:solidFill>
                  <a:srgbClr val="000000"/>
                </a:solidFill>
                <a:latin typeface="Arial"/>
                <a:ea typeface="Arial"/>
                <a:cs typeface="Arial"/>
                <a:sym typeface="Arial"/>
              </a:endParaRPr>
            </a:p>
          </p:txBody>
        </p:sp>
        <p:sp>
          <p:nvSpPr>
            <p:cNvPr id="435" name="Google Shape;435;p6"/>
            <p:cNvSpPr txBox="1"/>
            <p:nvPr/>
          </p:nvSpPr>
          <p:spPr>
            <a:xfrm rot="-5400000">
              <a:off x="602025" y="5747054"/>
              <a:ext cx="1360003" cy="480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E8E9EB"/>
                  </a:solidFill>
                  <a:latin typeface="Twentieth Century"/>
                  <a:ea typeface="Twentieth Century"/>
                  <a:cs typeface="Twentieth Century"/>
                  <a:sym typeface="Twentieth Century"/>
                </a:rPr>
                <a:t>JS</a:t>
              </a:r>
              <a:endParaRPr sz="1000" b="0" i="0" u="none" strike="noStrike" cap="none">
                <a:solidFill>
                  <a:srgbClr val="000000"/>
                </a:solidFill>
                <a:latin typeface="Arial"/>
                <a:ea typeface="Arial"/>
                <a:cs typeface="Arial"/>
                <a:sym typeface="Arial"/>
              </a:endParaRPr>
            </a:p>
          </p:txBody>
        </p:sp>
        <p:sp>
          <p:nvSpPr>
            <p:cNvPr id="436" name="Google Shape;436;p6"/>
            <p:cNvSpPr txBox="1"/>
            <p:nvPr/>
          </p:nvSpPr>
          <p:spPr>
            <a:xfrm rot="-5400000">
              <a:off x="1159442" y="5794266"/>
              <a:ext cx="1265582" cy="480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E8E9EB"/>
                  </a:solidFill>
                  <a:latin typeface="Twentieth Century"/>
                  <a:ea typeface="Twentieth Century"/>
                  <a:cs typeface="Twentieth Century"/>
                  <a:sym typeface="Twentieth Century"/>
                </a:rPr>
                <a:t>C#</a:t>
              </a:r>
              <a:endParaRPr sz="1000" b="0" i="0" u="none" strike="noStrike" cap="none">
                <a:solidFill>
                  <a:srgbClr val="000000"/>
                </a:solidFill>
                <a:latin typeface="Arial"/>
                <a:ea typeface="Arial"/>
                <a:cs typeface="Arial"/>
                <a:sym typeface="Arial"/>
              </a:endParaRPr>
            </a:p>
          </p:txBody>
        </p:sp>
        <p:sp>
          <p:nvSpPr>
            <p:cNvPr id="437" name="Google Shape;437;p6"/>
            <p:cNvSpPr txBox="1"/>
            <p:nvPr/>
          </p:nvSpPr>
          <p:spPr>
            <a:xfrm rot="-5400000">
              <a:off x="1801343" y="5925961"/>
              <a:ext cx="1002196" cy="480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E8E9EB"/>
                  </a:solidFill>
                  <a:latin typeface="Twentieth Century"/>
                  <a:ea typeface="Twentieth Century"/>
                  <a:cs typeface="Twentieth Century"/>
                  <a:sym typeface="Twentieth Century"/>
                </a:rPr>
                <a:t>PHP</a:t>
              </a:r>
              <a:endParaRPr sz="1000" b="0" i="0" u="none" strike="noStrike" cap="none">
                <a:solidFill>
                  <a:srgbClr val="000000"/>
                </a:solidFill>
                <a:latin typeface="Arial"/>
                <a:ea typeface="Arial"/>
                <a:cs typeface="Arial"/>
                <a:sym typeface="Arial"/>
              </a:endParaRPr>
            </a:p>
          </p:txBody>
        </p:sp>
        <p:sp>
          <p:nvSpPr>
            <p:cNvPr id="438" name="Google Shape;438;p6"/>
            <p:cNvSpPr txBox="1"/>
            <p:nvPr/>
          </p:nvSpPr>
          <p:spPr>
            <a:xfrm>
              <a:off x="-56444" y="1142946"/>
              <a:ext cx="622854" cy="5665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E8E9EB"/>
                  </a:solidFill>
                  <a:latin typeface="Twentieth Century"/>
                  <a:ea typeface="Twentieth Century"/>
                  <a:cs typeface="Twentieth Century"/>
                  <a:sym typeface="Twentieth Century"/>
                </a:rPr>
                <a:t>26</a:t>
              </a:r>
              <a:endParaRPr sz="1000" b="0" i="0" u="none" strike="noStrike" cap="none">
                <a:solidFill>
                  <a:srgbClr val="000000"/>
                </a:solidFill>
                <a:latin typeface="Arial"/>
                <a:ea typeface="Arial"/>
                <a:cs typeface="Arial"/>
                <a:sym typeface="Arial"/>
              </a:endParaRPr>
            </a:p>
          </p:txBody>
        </p:sp>
        <p:sp>
          <p:nvSpPr>
            <p:cNvPr id="439" name="Google Shape;439;p6"/>
            <p:cNvSpPr txBox="1"/>
            <p:nvPr/>
          </p:nvSpPr>
          <p:spPr>
            <a:xfrm>
              <a:off x="455481" y="2354710"/>
              <a:ext cx="622854" cy="5665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E8E9EB"/>
                  </a:solidFill>
                  <a:latin typeface="Twentieth Century"/>
                  <a:ea typeface="Twentieth Century"/>
                  <a:cs typeface="Twentieth Century"/>
                  <a:sym typeface="Twentieth Century"/>
                </a:rPr>
                <a:t>21</a:t>
              </a:r>
              <a:endParaRPr sz="1000" b="0" i="0" u="none" strike="noStrike" cap="none">
                <a:solidFill>
                  <a:srgbClr val="000000"/>
                </a:solidFill>
                <a:latin typeface="Arial"/>
                <a:ea typeface="Arial"/>
                <a:cs typeface="Arial"/>
                <a:sym typeface="Arial"/>
              </a:endParaRPr>
            </a:p>
          </p:txBody>
        </p:sp>
        <p:sp>
          <p:nvSpPr>
            <p:cNvPr id="440" name="Google Shape;440;p6"/>
            <p:cNvSpPr txBox="1"/>
            <p:nvPr/>
          </p:nvSpPr>
          <p:spPr>
            <a:xfrm>
              <a:off x="955657" y="4767681"/>
              <a:ext cx="622854" cy="5665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E8E9EB"/>
                  </a:solidFill>
                  <a:latin typeface="Twentieth Century"/>
                  <a:ea typeface="Twentieth Century"/>
                  <a:cs typeface="Twentieth Century"/>
                  <a:sym typeface="Twentieth Century"/>
                </a:rPr>
                <a:t>8.3</a:t>
              </a:r>
              <a:endParaRPr sz="1000" b="0" i="0" u="none" strike="noStrike" cap="none">
                <a:solidFill>
                  <a:srgbClr val="000000"/>
                </a:solidFill>
                <a:latin typeface="Arial"/>
                <a:ea typeface="Arial"/>
                <a:cs typeface="Arial"/>
                <a:sym typeface="Arial"/>
              </a:endParaRPr>
            </a:p>
          </p:txBody>
        </p:sp>
        <p:sp>
          <p:nvSpPr>
            <p:cNvPr id="441" name="Google Shape;441;p6"/>
            <p:cNvSpPr txBox="1"/>
            <p:nvPr/>
          </p:nvSpPr>
          <p:spPr>
            <a:xfrm>
              <a:off x="1495190" y="4997897"/>
              <a:ext cx="622854" cy="5665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E8E9EB"/>
                  </a:solidFill>
                  <a:latin typeface="Twentieth Century"/>
                  <a:ea typeface="Twentieth Century"/>
                  <a:cs typeface="Twentieth Century"/>
                  <a:sym typeface="Twentieth Century"/>
                </a:rPr>
                <a:t>7.6</a:t>
              </a:r>
              <a:endParaRPr sz="1000" b="0" i="0" u="none" strike="noStrike" cap="none">
                <a:solidFill>
                  <a:srgbClr val="000000"/>
                </a:solidFill>
                <a:latin typeface="Arial"/>
                <a:ea typeface="Arial"/>
                <a:cs typeface="Arial"/>
                <a:sym typeface="Arial"/>
              </a:endParaRPr>
            </a:p>
          </p:txBody>
        </p:sp>
        <p:sp>
          <p:nvSpPr>
            <p:cNvPr id="442" name="Google Shape;442;p6"/>
            <p:cNvSpPr txBox="1"/>
            <p:nvPr/>
          </p:nvSpPr>
          <p:spPr>
            <a:xfrm>
              <a:off x="2030771" y="5036088"/>
              <a:ext cx="622854" cy="5665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E8E9EB"/>
                  </a:solidFill>
                  <a:latin typeface="Twentieth Century"/>
                  <a:ea typeface="Twentieth Century"/>
                  <a:cs typeface="Twentieth Century"/>
                  <a:sym typeface="Twentieth Century"/>
                </a:rPr>
                <a:t>7.3</a:t>
              </a:r>
              <a:endParaRPr sz="1000" b="0" i="0" u="none" strike="noStrike" cap="none">
                <a:solidFill>
                  <a:srgbClr val="000000"/>
                </a:solidFill>
                <a:latin typeface="Arial"/>
                <a:ea typeface="Arial"/>
                <a:cs typeface="Arial"/>
                <a:sym typeface="Arial"/>
              </a:endParaRPr>
            </a:p>
          </p:txBody>
        </p:sp>
        <p:sp>
          <p:nvSpPr>
            <p:cNvPr id="443" name="Google Shape;443;p6"/>
            <p:cNvSpPr/>
            <p:nvPr/>
          </p:nvSpPr>
          <p:spPr>
            <a:xfrm>
              <a:off x="2580740" y="5036088"/>
              <a:ext cx="516835" cy="1821912"/>
            </a:xfrm>
            <a:prstGeom prst="round2SameRect">
              <a:avLst>
                <a:gd name="adj1" fmla="val 0"/>
                <a:gd name="adj2" fmla="val 37467"/>
              </a:avLst>
            </a:prstGeom>
            <a:solidFill>
              <a:srgbClr val="A2BD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p:txBody>
        </p:sp>
        <p:sp>
          <p:nvSpPr>
            <p:cNvPr id="444" name="Google Shape;444;p6"/>
            <p:cNvSpPr txBox="1"/>
            <p:nvPr/>
          </p:nvSpPr>
          <p:spPr>
            <a:xfrm rot="-5400000">
              <a:off x="2318178" y="5925959"/>
              <a:ext cx="1002196" cy="480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E8E9EB"/>
                  </a:solidFill>
                  <a:latin typeface="Twentieth Century"/>
                  <a:ea typeface="Twentieth Century"/>
                  <a:cs typeface="Twentieth Century"/>
                  <a:sym typeface="Twentieth Century"/>
                </a:rPr>
                <a:t>C</a:t>
              </a:r>
              <a:endParaRPr sz="1000" b="0" i="0" u="none" strike="noStrike" cap="none">
                <a:solidFill>
                  <a:srgbClr val="000000"/>
                </a:solidFill>
                <a:latin typeface="Arial"/>
                <a:ea typeface="Arial"/>
                <a:cs typeface="Arial"/>
                <a:sym typeface="Arial"/>
              </a:endParaRPr>
            </a:p>
          </p:txBody>
        </p:sp>
        <p:sp>
          <p:nvSpPr>
            <p:cNvPr id="445" name="Google Shape;445;p6"/>
            <p:cNvSpPr txBox="1"/>
            <p:nvPr/>
          </p:nvSpPr>
          <p:spPr>
            <a:xfrm>
              <a:off x="2527729" y="5076663"/>
              <a:ext cx="622854" cy="5665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E8E9EB"/>
                  </a:solidFill>
                  <a:latin typeface="Twentieth Century"/>
                  <a:ea typeface="Twentieth Century"/>
                  <a:cs typeface="Twentieth Century"/>
                  <a:sym typeface="Twentieth Century"/>
                </a:rPr>
                <a:t>6.3</a:t>
              </a:r>
              <a:endParaRPr sz="1000" b="0" i="0" u="none" strike="noStrike" cap="none">
                <a:solidFill>
                  <a:srgbClr val="000000"/>
                </a:solidFill>
                <a:latin typeface="Arial"/>
                <a:ea typeface="Arial"/>
                <a:cs typeface="Arial"/>
                <a:sym typeface="Arial"/>
              </a:endParaRPr>
            </a:p>
          </p:txBody>
        </p:sp>
        <p:sp>
          <p:nvSpPr>
            <p:cNvPr id="446" name="Google Shape;446;p6"/>
            <p:cNvSpPr/>
            <p:nvPr/>
          </p:nvSpPr>
          <p:spPr>
            <a:xfrm>
              <a:off x="3086383" y="5459560"/>
              <a:ext cx="516835" cy="1398439"/>
            </a:xfrm>
            <a:prstGeom prst="round2SameRect">
              <a:avLst>
                <a:gd name="adj1" fmla="val 0"/>
                <a:gd name="adj2" fmla="val 29973"/>
              </a:avLst>
            </a:prstGeom>
            <a:solidFill>
              <a:srgbClr val="1449B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Calibri"/>
                <a:ea typeface="Calibri"/>
                <a:cs typeface="Calibri"/>
                <a:sym typeface="Calibri"/>
              </a:endParaRPr>
            </a:p>
          </p:txBody>
        </p:sp>
        <p:sp>
          <p:nvSpPr>
            <p:cNvPr id="447" name="Google Shape;447;p6"/>
            <p:cNvSpPr txBox="1"/>
            <p:nvPr/>
          </p:nvSpPr>
          <p:spPr>
            <a:xfrm rot="-5400000">
              <a:off x="2912788" y="6014927"/>
              <a:ext cx="824261" cy="4808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E8E9EB"/>
                  </a:solidFill>
                  <a:latin typeface="Twentieth Century"/>
                  <a:ea typeface="Twentieth Century"/>
                  <a:cs typeface="Twentieth Century"/>
                  <a:sym typeface="Twentieth Century"/>
                </a:rPr>
                <a:t>R</a:t>
              </a:r>
              <a:endParaRPr sz="1000" b="0" i="0" u="none" strike="noStrike" cap="none">
                <a:solidFill>
                  <a:srgbClr val="000000"/>
                </a:solidFill>
                <a:latin typeface="Arial"/>
                <a:ea typeface="Arial"/>
                <a:cs typeface="Arial"/>
                <a:sym typeface="Arial"/>
              </a:endParaRPr>
            </a:p>
          </p:txBody>
        </p:sp>
        <p:sp>
          <p:nvSpPr>
            <p:cNvPr id="448" name="Google Shape;448;p6"/>
            <p:cNvSpPr txBox="1"/>
            <p:nvPr/>
          </p:nvSpPr>
          <p:spPr>
            <a:xfrm>
              <a:off x="3022281" y="5473681"/>
              <a:ext cx="622854" cy="56658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E8E9EB"/>
                  </a:solidFill>
                  <a:latin typeface="Twentieth Century"/>
                  <a:ea typeface="Twentieth Century"/>
                  <a:cs typeface="Twentieth Century"/>
                  <a:sym typeface="Twentieth Century"/>
                </a:rPr>
                <a:t>4</a:t>
              </a:r>
              <a:endParaRPr sz="1000" b="0" i="0" u="none" strike="noStrike" cap="none">
                <a:solidFill>
                  <a:srgbClr val="000000"/>
                </a:solidFill>
                <a:latin typeface="Arial"/>
                <a:ea typeface="Arial"/>
                <a:cs typeface="Arial"/>
                <a:sym typeface="Arial"/>
              </a:endParaRPr>
            </a:p>
          </p:txBody>
        </p:sp>
      </p:grpSp>
      <p:sp>
        <p:nvSpPr>
          <p:cNvPr id="449" name="Google Shape;449;p6"/>
          <p:cNvSpPr txBox="1"/>
          <p:nvPr/>
        </p:nvSpPr>
        <p:spPr>
          <a:xfrm>
            <a:off x="814580" y="1379547"/>
            <a:ext cx="2357663" cy="338514"/>
          </a:xfrm>
          <a:prstGeom prst="rect">
            <a:avLst/>
          </a:prstGeom>
          <a:solidFill>
            <a:srgbClr val="FAFAFA"/>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3A3A3C"/>
                </a:solidFill>
                <a:latin typeface="Montserrat"/>
                <a:ea typeface="Montserrat"/>
                <a:cs typeface="Montserrat"/>
                <a:sym typeface="Montserrat"/>
              </a:rPr>
              <a:t>(% SHARE IN 2022)</a:t>
            </a:r>
            <a:endParaRPr sz="1000" b="0" i="0" u="none" strike="noStrike" cap="none">
              <a:solidFill>
                <a:srgbClr val="000000"/>
              </a:solidFill>
              <a:latin typeface="Arial"/>
              <a:ea typeface="Arial"/>
              <a:cs typeface="Arial"/>
              <a:sym typeface="Arial"/>
            </a:endParaRPr>
          </a:p>
        </p:txBody>
      </p:sp>
      <p:pic>
        <p:nvPicPr>
          <p:cNvPr id="451" name="Google Shape;451;p6"/>
          <p:cNvPicPr preferRelativeResize="0"/>
          <p:nvPr/>
        </p:nvPicPr>
        <p:blipFill rotWithShape="1">
          <a:blip r:embed="rId6">
            <a:alphaModFix/>
          </a:blip>
          <a:srcRect/>
          <a:stretch/>
        </p:blipFill>
        <p:spPr>
          <a:xfrm>
            <a:off x="5005776" y="963482"/>
            <a:ext cx="3272880" cy="1464620"/>
          </a:xfrm>
          <a:prstGeom prst="rect">
            <a:avLst/>
          </a:prstGeom>
          <a:noFill/>
          <a:ln>
            <a:noFill/>
          </a:ln>
        </p:spPr>
      </p:pic>
      <p:pic>
        <p:nvPicPr>
          <p:cNvPr id="452" name="Google Shape;452;p6"/>
          <p:cNvPicPr preferRelativeResize="0"/>
          <p:nvPr/>
        </p:nvPicPr>
        <p:blipFill rotWithShape="1">
          <a:blip r:embed="rId7">
            <a:alphaModFix/>
          </a:blip>
          <a:srcRect/>
          <a:stretch/>
        </p:blipFill>
        <p:spPr>
          <a:xfrm>
            <a:off x="3154045" y="2297713"/>
            <a:ext cx="2940731" cy="1825845"/>
          </a:xfrm>
          <a:prstGeom prst="rect">
            <a:avLst/>
          </a:prstGeom>
          <a:noFill/>
          <a:ln>
            <a:noFill/>
          </a:ln>
        </p:spPr>
      </p:pic>
      <p:sp>
        <p:nvSpPr>
          <p:cNvPr id="453" name="Google Shape;453;p6"/>
          <p:cNvSpPr txBox="1"/>
          <p:nvPr/>
        </p:nvSpPr>
        <p:spPr>
          <a:xfrm>
            <a:off x="6142764" y="2532100"/>
            <a:ext cx="2199516"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Montserrat"/>
                <a:ea typeface="Montserrat"/>
                <a:cs typeface="Montserrat"/>
                <a:sym typeface="Montserrat"/>
              </a:rPr>
              <a:t>You won’t be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Montserrat"/>
                <a:ea typeface="Montserrat"/>
                <a:cs typeface="Montserrat"/>
                <a:sym typeface="Montserrat"/>
              </a:rPr>
              <a:t>short of employment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Montserrat"/>
                <a:ea typeface="Montserrat"/>
                <a:cs typeface="Montserrat"/>
                <a:sym typeface="Montserrat"/>
              </a:rPr>
              <a:t>after learning Python!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52"/>
                                        </p:tgtEl>
                                        <p:attrNameLst>
                                          <p:attrName>style.visibility</p:attrName>
                                        </p:attrNameLst>
                                      </p:cBhvr>
                                      <p:to>
                                        <p:strVal val="visible"/>
                                      </p:to>
                                    </p:set>
                                    <p:anim calcmode="lin" valueType="num">
                                      <p:cBhvr additive="base">
                                        <p:cTn id="7" dur="500"/>
                                        <p:tgtEl>
                                          <p:spTgt spid="452"/>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451"/>
                                        </p:tgtEl>
                                        <p:attrNameLst>
                                          <p:attrName>style.visibility</p:attrName>
                                        </p:attrNameLst>
                                      </p:cBhvr>
                                      <p:to>
                                        <p:strVal val="visible"/>
                                      </p:to>
                                    </p:set>
                                    <p:anim calcmode="lin" valueType="num">
                                      <p:cBhvr additive="base">
                                        <p:cTn id="10" dur="500"/>
                                        <p:tgtEl>
                                          <p:spTgt spid="451"/>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453"/>
                                        </p:tgtEl>
                                        <p:attrNameLst>
                                          <p:attrName>style.visibility</p:attrName>
                                        </p:attrNameLst>
                                      </p:cBhvr>
                                      <p:to>
                                        <p:strVal val="visible"/>
                                      </p:to>
                                    </p:set>
                                    <p:anim calcmode="lin" valueType="num">
                                      <p:cBhvr additive="base">
                                        <p:cTn id="13" dur="500"/>
                                        <p:tgtEl>
                                          <p:spTgt spid="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te Pastel Interface Style for Coding &amp; Programming Learning Center by Slidesgo">
  <a:themeElements>
    <a:clrScheme name="Simple Light">
      <a:dk1>
        <a:srgbClr val="152A20"/>
      </a:dk1>
      <a:lt1>
        <a:srgbClr val="D2FABB"/>
      </a:lt1>
      <a:dk2>
        <a:srgbClr val="9CF0E5"/>
      </a:dk2>
      <a:lt2>
        <a:srgbClr val="FAE5A8"/>
      </a:lt2>
      <a:accent1>
        <a:srgbClr val="FC999F"/>
      </a:accent1>
      <a:accent2>
        <a:srgbClr val="FFF8F7"/>
      </a:accent2>
      <a:accent3>
        <a:srgbClr val="F1CCCF"/>
      </a:accent3>
      <a:accent4>
        <a:srgbClr val="FFD4A8"/>
      </a:accent4>
      <a:accent5>
        <a:srgbClr val="D6BDF7"/>
      </a:accent5>
      <a:accent6>
        <a:srgbClr val="FFFFFF"/>
      </a:accent6>
      <a:hlink>
        <a:srgbClr val="152A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2475</Words>
  <Application>Microsoft Office PowerPoint</Application>
  <PresentationFormat>On-screen Show (16:9)</PresentationFormat>
  <Paragraphs>423</Paragraphs>
  <Slides>31</Slides>
  <Notes>31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Poppins Medium</vt:lpstr>
      <vt:lpstr>Calibri</vt:lpstr>
      <vt:lpstr>Poppins</vt:lpstr>
      <vt:lpstr>Teko</vt:lpstr>
      <vt:lpstr>Twentieth Century</vt:lpstr>
      <vt:lpstr>Montserrat</vt:lpstr>
      <vt:lpstr>Courier New</vt:lpstr>
      <vt:lpstr>Arial</vt:lpstr>
      <vt:lpstr>Consolas</vt:lpstr>
      <vt:lpstr>Bowlby One SC</vt:lpstr>
      <vt:lpstr>Times New Roman</vt:lpstr>
      <vt:lpstr>Cute Pastel Interface Style for Coding &amp; Programming Learning Center by Slidesgo</vt:lpstr>
      <vt:lpstr>PYTHON BEGINNER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BEGINNER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BEGINNER COURSE</dc:title>
  <dc:creator>over</dc:creator>
  <cp:lastModifiedBy>Shalev Lau</cp:lastModifiedBy>
  <cp:revision>2</cp:revision>
  <dcterms:modified xsi:type="dcterms:W3CDTF">2024-02-27T15:15:42Z</dcterms:modified>
</cp:coreProperties>
</file>